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8/22/2018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8/22/2018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8/22/2018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8/22/2018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8/22/2018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is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B2F5-6C58-4D24-8CE5-8C05287620A5}"/>
              </a:ext>
            </a:extLst>
          </p:cNvPr>
          <p:cNvSpPr>
            <a:spLocks noGrp="1"/>
          </p:cNvSpPr>
          <p:nvPr>
            <p:ph type="ctrTitle"/>
          </p:nvPr>
        </p:nvSpPr>
        <p:spPr/>
        <p:txBody>
          <a:bodyPr/>
          <a:lstStyle/>
          <a:p>
            <a:r>
              <a:rPr lang="en-US" dirty="0"/>
              <a:t>Applying the Bullying Checklist and How to Report Bullying when it occurs. </a:t>
            </a:r>
          </a:p>
        </p:txBody>
      </p:sp>
      <p:sp>
        <p:nvSpPr>
          <p:cNvPr id="3" name="Subtitle 2">
            <a:extLst>
              <a:ext uri="{FF2B5EF4-FFF2-40B4-BE49-F238E27FC236}">
                <a16:creationId xmlns:a16="http://schemas.microsoft.com/office/drawing/2014/main" id="{7D49CBF2-06A6-4B79-98E1-BDFD73201461}"/>
              </a:ext>
            </a:extLst>
          </p:cNvPr>
          <p:cNvSpPr>
            <a:spLocks noGrp="1"/>
          </p:cNvSpPr>
          <p:nvPr>
            <p:ph type="subTitle" idx="1"/>
          </p:nvPr>
        </p:nvSpPr>
        <p:spPr/>
        <p:txBody>
          <a:bodyPr/>
          <a:lstStyle/>
          <a:p>
            <a:r>
              <a:rPr lang="en-US" dirty="0" smtClean="0"/>
              <a:t>Catch Me @ My Best Guidance </a:t>
            </a:r>
            <a:r>
              <a:rPr lang="en-US" dirty="0"/>
              <a:t>Lesson – </a:t>
            </a:r>
            <a:r>
              <a:rPr lang="en-US" dirty="0" smtClean="0"/>
              <a:t>Friday, </a:t>
            </a:r>
            <a:r>
              <a:rPr lang="en-US" smtClean="0"/>
              <a:t>August 24</a:t>
            </a:r>
            <a:r>
              <a:rPr lang="en-US" baseline="30000" smtClean="0"/>
              <a:t>th</a:t>
            </a:r>
            <a:r>
              <a:rPr lang="en-US" smtClean="0"/>
              <a:t>  </a:t>
            </a:r>
            <a:endParaRPr lang="en-US" dirty="0"/>
          </a:p>
        </p:txBody>
      </p:sp>
    </p:spTree>
    <p:extLst>
      <p:ext uri="{BB962C8B-B14F-4D97-AF65-F5344CB8AC3E}">
        <p14:creationId xmlns:p14="http://schemas.microsoft.com/office/powerpoint/2010/main" val="89991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1387-C658-4DFA-BB3D-A8160C70AB93}"/>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9A3196AF-C0F9-4C34-B417-40EE997B3B09}"/>
              </a:ext>
            </a:extLst>
          </p:cNvPr>
          <p:cNvSpPr>
            <a:spLocks noGrp="1"/>
          </p:cNvSpPr>
          <p:nvPr>
            <p:ph idx="1"/>
          </p:nvPr>
        </p:nvSpPr>
        <p:spPr>
          <a:xfrm>
            <a:off x="8356923" y="2224567"/>
            <a:ext cx="3576575" cy="3215533"/>
          </a:xfrm>
        </p:spPr>
        <p:txBody>
          <a:bodyPr>
            <a:normAutofit/>
          </a:bodyPr>
          <a:lstStyle/>
          <a:p>
            <a:r>
              <a:rPr lang="en-US" sz="3600" dirty="0">
                <a:latin typeface="Aharoni" panose="02010803020104030203" pitchFamily="2" charset="-79"/>
                <a:cs typeface="Aharoni" panose="02010803020104030203" pitchFamily="2" charset="-79"/>
              </a:rPr>
              <a:t>Yes!</a:t>
            </a:r>
            <a:r>
              <a:rPr lang="en-US" dirty="0"/>
              <a:t>  According to the bullying checklist, it meets the necessary criteria to be considered bullying. </a:t>
            </a:r>
          </a:p>
          <a:p>
            <a:endParaRPr lang="en-US" dirty="0"/>
          </a:p>
        </p:txBody>
      </p:sp>
      <p:pic>
        <p:nvPicPr>
          <p:cNvPr id="5" name="Picture 4">
            <a:extLst>
              <a:ext uri="{FF2B5EF4-FFF2-40B4-BE49-F238E27FC236}">
                <a16:creationId xmlns:a16="http://schemas.microsoft.com/office/drawing/2014/main" id="{A31A6671-1FFD-4571-B549-16EC134E03D9}"/>
              </a:ext>
            </a:extLst>
          </p:cNvPr>
          <p:cNvPicPr>
            <a:picLocks noChangeAspect="1"/>
          </p:cNvPicPr>
          <p:nvPr/>
        </p:nvPicPr>
        <p:blipFill>
          <a:blip r:embed="rId2"/>
          <a:stretch>
            <a:fillRect/>
          </a:stretch>
        </p:blipFill>
        <p:spPr>
          <a:xfrm>
            <a:off x="121301" y="1863525"/>
            <a:ext cx="8235622" cy="4784139"/>
          </a:xfrm>
          <a:prstGeom prst="rect">
            <a:avLst/>
          </a:prstGeom>
        </p:spPr>
      </p:pic>
    </p:spTree>
    <p:extLst>
      <p:ext uri="{BB962C8B-B14F-4D97-AF65-F5344CB8AC3E}">
        <p14:creationId xmlns:p14="http://schemas.microsoft.com/office/powerpoint/2010/main" val="334876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BF30-FB60-4FB1-AB4D-63778161C01A}"/>
              </a:ext>
            </a:extLst>
          </p:cNvPr>
          <p:cNvSpPr>
            <a:spLocks noGrp="1"/>
          </p:cNvSpPr>
          <p:nvPr>
            <p:ph type="title"/>
          </p:nvPr>
        </p:nvSpPr>
        <p:spPr/>
        <p:txBody>
          <a:bodyPr/>
          <a:lstStyle/>
          <a:p>
            <a:r>
              <a:rPr lang="en-US" dirty="0"/>
              <a:t>Scenario #5		</a:t>
            </a:r>
          </a:p>
        </p:txBody>
      </p:sp>
      <p:sp>
        <p:nvSpPr>
          <p:cNvPr id="3" name="Content Placeholder 2">
            <a:extLst>
              <a:ext uri="{FF2B5EF4-FFF2-40B4-BE49-F238E27FC236}">
                <a16:creationId xmlns:a16="http://schemas.microsoft.com/office/drawing/2014/main" id="{BC839AE8-AE36-4A3E-B4FA-C5D148E474E0}"/>
              </a:ext>
            </a:extLst>
          </p:cNvPr>
          <p:cNvSpPr>
            <a:spLocks noGrp="1"/>
          </p:cNvSpPr>
          <p:nvPr>
            <p:ph idx="1"/>
          </p:nvPr>
        </p:nvSpPr>
        <p:spPr/>
        <p:txBody>
          <a:bodyPr/>
          <a:lstStyle/>
          <a:p>
            <a:r>
              <a:rPr lang="en-US" sz="2400" dirty="0"/>
              <a:t>Parker and Morgan go to the same school and walk home every day. One day, after leaving the school campus, Parker decides to tease Morgan on their walk home. Parker pushes Morgan to the ground and dumps out her backpack.  Parker is much bigger than Morgan, so it was easy for her to push her down. Morgan runs home crying.  Morgan’s mom has called up to the school to report that Morgan is the victim of bullying. </a:t>
            </a:r>
          </a:p>
          <a:p>
            <a:endParaRPr lang="en-US" dirty="0"/>
          </a:p>
          <a:p>
            <a:r>
              <a:rPr lang="en-US" sz="2400" dirty="0">
                <a:latin typeface="Goudy Stout" panose="0202090407030B020401" pitchFamily="18" charset="0"/>
              </a:rPr>
              <a:t>Is this bullying? </a:t>
            </a:r>
          </a:p>
        </p:txBody>
      </p:sp>
    </p:spTree>
    <p:extLst>
      <p:ext uri="{BB962C8B-B14F-4D97-AF65-F5344CB8AC3E}">
        <p14:creationId xmlns:p14="http://schemas.microsoft.com/office/powerpoint/2010/main" val="84364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8B02-578D-4CC3-9665-D1826BB70B65}"/>
              </a:ext>
            </a:extLst>
          </p:cNvPr>
          <p:cNvSpPr>
            <a:spLocks noGrp="1"/>
          </p:cNvSpPr>
          <p:nvPr>
            <p:ph type="title"/>
          </p:nvPr>
        </p:nvSpPr>
        <p:spPr/>
        <p:txBody>
          <a:bodyPr/>
          <a:lstStyle/>
          <a:p>
            <a:r>
              <a:rPr lang="en-US" dirty="0"/>
              <a:t>Scenario #5</a:t>
            </a:r>
          </a:p>
        </p:txBody>
      </p:sp>
      <p:pic>
        <p:nvPicPr>
          <p:cNvPr id="4" name="Content Placeholder 3">
            <a:extLst>
              <a:ext uri="{FF2B5EF4-FFF2-40B4-BE49-F238E27FC236}">
                <a16:creationId xmlns:a16="http://schemas.microsoft.com/office/drawing/2014/main" id="{0F92F571-6874-4788-930D-2115161613ED}"/>
              </a:ext>
            </a:extLst>
          </p:cNvPr>
          <p:cNvPicPr>
            <a:picLocks noGrp="1" noChangeAspect="1"/>
          </p:cNvPicPr>
          <p:nvPr>
            <p:ph idx="1"/>
          </p:nvPr>
        </p:nvPicPr>
        <p:blipFill>
          <a:blip r:embed="rId2"/>
          <a:stretch>
            <a:fillRect/>
          </a:stretch>
        </p:blipFill>
        <p:spPr>
          <a:xfrm>
            <a:off x="1388962" y="1810876"/>
            <a:ext cx="8970379" cy="5047124"/>
          </a:xfrm>
          <a:prstGeom prst="rect">
            <a:avLst/>
          </a:prstGeom>
        </p:spPr>
      </p:pic>
    </p:spTree>
    <p:extLst>
      <p:ext uri="{BB962C8B-B14F-4D97-AF65-F5344CB8AC3E}">
        <p14:creationId xmlns:p14="http://schemas.microsoft.com/office/powerpoint/2010/main" val="32756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5233-A96C-44DD-BC68-055F94A52E69}"/>
              </a:ext>
            </a:extLst>
          </p:cNvPr>
          <p:cNvSpPr>
            <a:spLocks noGrp="1"/>
          </p:cNvSpPr>
          <p:nvPr>
            <p:ph type="title"/>
          </p:nvPr>
        </p:nvSpPr>
        <p:spPr/>
        <p:txBody>
          <a:bodyPr/>
          <a:lstStyle/>
          <a:p>
            <a:r>
              <a:rPr lang="en-US" dirty="0"/>
              <a:t>Scenario #6</a:t>
            </a:r>
          </a:p>
        </p:txBody>
      </p:sp>
      <p:sp>
        <p:nvSpPr>
          <p:cNvPr id="3" name="Content Placeholder 2">
            <a:extLst>
              <a:ext uri="{FF2B5EF4-FFF2-40B4-BE49-F238E27FC236}">
                <a16:creationId xmlns:a16="http://schemas.microsoft.com/office/drawing/2014/main" id="{FDC5CBB3-09E4-4F42-A91A-4CC6C564CBC6}"/>
              </a:ext>
            </a:extLst>
          </p:cNvPr>
          <p:cNvSpPr>
            <a:spLocks noGrp="1"/>
          </p:cNvSpPr>
          <p:nvPr>
            <p:ph idx="1"/>
          </p:nvPr>
        </p:nvSpPr>
        <p:spPr/>
        <p:txBody>
          <a:bodyPr>
            <a:normAutofit fontScale="92500"/>
          </a:bodyPr>
          <a:lstStyle/>
          <a:p>
            <a:r>
              <a:rPr lang="en-US" sz="2400" dirty="0"/>
              <a:t>Jayden and Avery go to school together.  Jayden is an 8</a:t>
            </a:r>
            <a:r>
              <a:rPr lang="en-US" sz="2400" baseline="30000" dirty="0"/>
              <a:t>th</a:t>
            </a:r>
            <a:r>
              <a:rPr lang="en-US" sz="2400" dirty="0"/>
              <a:t> grader and Avery is a 7</a:t>
            </a:r>
            <a:r>
              <a:rPr lang="en-US" sz="2400" baseline="30000" dirty="0"/>
              <a:t>th</a:t>
            </a:r>
            <a:r>
              <a:rPr lang="en-US" sz="2400" dirty="0"/>
              <a:t> grader.  They play basketball together every Saturday.  One Saturday at the basketball court, Jayden stole Avery’s basketball.  When Avery confronts Jayden, Jayden denies doing it.  That evening,  Avery gets on Twitter and notices that Jayden posted a short video of Avery missing a basketball shot with the caption “This is what sucking at </a:t>
            </a:r>
            <a:r>
              <a:rPr lang="en-US" sz="2400" dirty="0" err="1"/>
              <a:t>bball</a:t>
            </a:r>
            <a:r>
              <a:rPr lang="en-US" sz="2400" dirty="0"/>
              <a:t> looks like.” Avery notices that the video has been shared over 50 times by classmates and others. On Monday morning, students in school were laughing at Avery while walking through the halls. Avery has been unable to focus in class because of the laughing. </a:t>
            </a:r>
          </a:p>
          <a:p>
            <a:endParaRPr lang="en-US" dirty="0"/>
          </a:p>
          <a:p>
            <a:r>
              <a:rPr lang="en-US" sz="2400" dirty="0">
                <a:latin typeface="Stencil" panose="040409050D0802020404" pitchFamily="82" charset="0"/>
              </a:rPr>
              <a:t>Is this bullying? </a:t>
            </a:r>
          </a:p>
        </p:txBody>
      </p:sp>
    </p:spTree>
    <p:extLst>
      <p:ext uri="{BB962C8B-B14F-4D97-AF65-F5344CB8AC3E}">
        <p14:creationId xmlns:p14="http://schemas.microsoft.com/office/powerpoint/2010/main" val="376459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1B7C-F93B-4172-B525-227A39723B41}"/>
              </a:ext>
            </a:extLst>
          </p:cNvPr>
          <p:cNvSpPr>
            <a:spLocks noGrp="1"/>
          </p:cNvSpPr>
          <p:nvPr>
            <p:ph type="title"/>
          </p:nvPr>
        </p:nvSpPr>
        <p:spPr/>
        <p:txBody>
          <a:bodyPr/>
          <a:lstStyle/>
          <a:p>
            <a:r>
              <a:rPr lang="en-US" dirty="0"/>
              <a:t>Scenario #6</a:t>
            </a:r>
          </a:p>
        </p:txBody>
      </p:sp>
      <p:sp>
        <p:nvSpPr>
          <p:cNvPr id="3" name="Content Placeholder 2">
            <a:extLst>
              <a:ext uri="{FF2B5EF4-FFF2-40B4-BE49-F238E27FC236}">
                <a16:creationId xmlns:a16="http://schemas.microsoft.com/office/drawing/2014/main" id="{1E0778C1-4216-4A06-A86F-678F986845A9}"/>
              </a:ext>
            </a:extLst>
          </p:cNvPr>
          <p:cNvSpPr>
            <a:spLocks noGrp="1"/>
          </p:cNvSpPr>
          <p:nvPr>
            <p:ph idx="1"/>
          </p:nvPr>
        </p:nvSpPr>
        <p:spPr>
          <a:xfrm>
            <a:off x="257101" y="2433584"/>
            <a:ext cx="3192155" cy="2763447"/>
          </a:xfrm>
        </p:spPr>
        <p:txBody>
          <a:bodyPr>
            <a:normAutofit/>
          </a:bodyPr>
          <a:lstStyle/>
          <a:p>
            <a:r>
              <a:rPr lang="en-US" sz="4300" dirty="0"/>
              <a:t>Yes! </a:t>
            </a:r>
            <a:r>
              <a:rPr lang="en-US" sz="2400" dirty="0"/>
              <a:t>According to the bullying checklist it meets the necessary criteria to be considered bullying. </a:t>
            </a:r>
          </a:p>
        </p:txBody>
      </p:sp>
      <p:pic>
        <p:nvPicPr>
          <p:cNvPr id="4" name="Picture 3">
            <a:extLst>
              <a:ext uri="{FF2B5EF4-FFF2-40B4-BE49-F238E27FC236}">
                <a16:creationId xmlns:a16="http://schemas.microsoft.com/office/drawing/2014/main" id="{4F3980A8-DBE2-45DA-A104-AFE2C9F63356}"/>
              </a:ext>
            </a:extLst>
          </p:cNvPr>
          <p:cNvPicPr>
            <a:picLocks noChangeAspect="1"/>
          </p:cNvPicPr>
          <p:nvPr/>
        </p:nvPicPr>
        <p:blipFill>
          <a:blip r:embed="rId2"/>
          <a:stretch>
            <a:fillRect/>
          </a:stretch>
        </p:blipFill>
        <p:spPr>
          <a:xfrm>
            <a:off x="3773347" y="901680"/>
            <a:ext cx="8229600" cy="5610225"/>
          </a:xfrm>
          <a:prstGeom prst="rect">
            <a:avLst/>
          </a:prstGeom>
        </p:spPr>
      </p:pic>
    </p:spTree>
    <p:extLst>
      <p:ext uri="{BB962C8B-B14F-4D97-AF65-F5344CB8AC3E}">
        <p14:creationId xmlns:p14="http://schemas.microsoft.com/office/powerpoint/2010/main" val="11203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699F-7887-4CF9-A770-070A50F3E915}"/>
              </a:ext>
            </a:extLst>
          </p:cNvPr>
          <p:cNvSpPr>
            <a:spLocks noGrp="1"/>
          </p:cNvSpPr>
          <p:nvPr>
            <p:ph type="title"/>
          </p:nvPr>
        </p:nvSpPr>
        <p:spPr/>
        <p:txBody>
          <a:bodyPr/>
          <a:lstStyle/>
          <a:p>
            <a:r>
              <a:rPr lang="en-US" dirty="0"/>
              <a:t>How  To Report Bullying</a:t>
            </a:r>
          </a:p>
        </p:txBody>
      </p:sp>
      <p:sp>
        <p:nvSpPr>
          <p:cNvPr id="3" name="Content Placeholder 2">
            <a:extLst>
              <a:ext uri="{FF2B5EF4-FFF2-40B4-BE49-F238E27FC236}">
                <a16:creationId xmlns:a16="http://schemas.microsoft.com/office/drawing/2014/main" id="{903CCA7B-7F76-4D35-B3F5-0D76F1553FAF}"/>
              </a:ext>
            </a:extLst>
          </p:cNvPr>
          <p:cNvSpPr>
            <a:spLocks noGrp="1"/>
          </p:cNvSpPr>
          <p:nvPr>
            <p:ph idx="1"/>
          </p:nvPr>
        </p:nvSpPr>
        <p:spPr/>
        <p:txBody>
          <a:bodyPr>
            <a:normAutofit lnSpcReduction="10000"/>
          </a:bodyPr>
          <a:lstStyle/>
          <a:p>
            <a:pPr marL="0" indent="0">
              <a:buNone/>
            </a:pPr>
            <a:r>
              <a:rPr lang="en-US" sz="2800" dirty="0"/>
              <a:t>If you think you are being bullied or have witnessed a friend/classmate being bullied, you need to report it.  You can:</a:t>
            </a:r>
          </a:p>
          <a:p>
            <a:r>
              <a:rPr lang="en-US" sz="2800" dirty="0"/>
              <a:t>Tell a trusted adult (mom, dad, aunt, grandmother, etc.)</a:t>
            </a:r>
          </a:p>
          <a:p>
            <a:r>
              <a:rPr lang="en-US" sz="2800" dirty="0"/>
              <a:t>Tell a teacher or coach</a:t>
            </a:r>
          </a:p>
          <a:p>
            <a:r>
              <a:rPr lang="en-US" sz="2800" dirty="0"/>
              <a:t>Complete a bullying form in the CMS counseling office</a:t>
            </a:r>
          </a:p>
          <a:p>
            <a:r>
              <a:rPr lang="en-US" sz="2800" dirty="0"/>
              <a:t>Go to </a:t>
            </a:r>
            <a:r>
              <a:rPr lang="en-US" sz="2800" dirty="0">
                <a:hlinkClick r:id="rId2"/>
              </a:rPr>
              <a:t>www.cisd.org</a:t>
            </a:r>
            <a:r>
              <a:rPr lang="en-US" sz="2800" dirty="0"/>
              <a:t> and click on “Quick Tips” to complete an online bullying report.  </a:t>
            </a:r>
          </a:p>
          <a:p>
            <a:endParaRPr lang="en-US" dirty="0"/>
          </a:p>
        </p:txBody>
      </p:sp>
    </p:spTree>
    <p:extLst>
      <p:ext uri="{BB962C8B-B14F-4D97-AF65-F5344CB8AC3E}">
        <p14:creationId xmlns:p14="http://schemas.microsoft.com/office/powerpoint/2010/main" val="79923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C01B-865F-478B-BF7D-E9271BB5BAC7}"/>
              </a:ext>
            </a:extLst>
          </p:cNvPr>
          <p:cNvSpPr>
            <a:spLocks noGrp="1"/>
          </p:cNvSpPr>
          <p:nvPr>
            <p:ph type="title"/>
          </p:nvPr>
        </p:nvSpPr>
        <p:spPr/>
        <p:txBody>
          <a:bodyPr/>
          <a:lstStyle/>
          <a:p>
            <a:r>
              <a:rPr lang="en-US" dirty="0"/>
              <a:t>Quick Tips – www.cisd.org</a:t>
            </a:r>
          </a:p>
        </p:txBody>
      </p:sp>
      <p:pic>
        <p:nvPicPr>
          <p:cNvPr id="4" name="Content Placeholder 3">
            <a:extLst>
              <a:ext uri="{FF2B5EF4-FFF2-40B4-BE49-F238E27FC236}">
                <a16:creationId xmlns:a16="http://schemas.microsoft.com/office/drawing/2014/main" id="{12927C28-17CB-4316-B5C6-A7B8C3C5B886}"/>
              </a:ext>
            </a:extLst>
          </p:cNvPr>
          <p:cNvPicPr>
            <a:picLocks noGrp="1" noChangeAspect="1"/>
          </p:cNvPicPr>
          <p:nvPr>
            <p:ph idx="1"/>
          </p:nvPr>
        </p:nvPicPr>
        <p:blipFill>
          <a:blip r:embed="rId2"/>
          <a:stretch>
            <a:fillRect/>
          </a:stretch>
        </p:blipFill>
        <p:spPr>
          <a:xfrm>
            <a:off x="1679944" y="1924882"/>
            <a:ext cx="8291885" cy="3934581"/>
          </a:xfrm>
          <a:prstGeom prst="rect">
            <a:avLst/>
          </a:prstGeom>
        </p:spPr>
      </p:pic>
      <p:sp>
        <p:nvSpPr>
          <p:cNvPr id="5" name="Arrow: Down 4">
            <a:extLst>
              <a:ext uri="{FF2B5EF4-FFF2-40B4-BE49-F238E27FC236}">
                <a16:creationId xmlns:a16="http://schemas.microsoft.com/office/drawing/2014/main" id="{49082214-509F-446F-A54C-7D0B5E144BDB}"/>
              </a:ext>
            </a:extLst>
          </p:cNvPr>
          <p:cNvSpPr/>
          <p:nvPr/>
        </p:nvSpPr>
        <p:spPr>
          <a:xfrm rot="3709129">
            <a:off x="9082061" y="1576745"/>
            <a:ext cx="1354238" cy="278949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71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66B4-A9B8-4633-B158-3E769B41D35C}"/>
              </a:ext>
            </a:extLst>
          </p:cNvPr>
          <p:cNvSpPr>
            <a:spLocks noGrp="1"/>
          </p:cNvSpPr>
          <p:nvPr>
            <p:ph type="title"/>
          </p:nvPr>
        </p:nvSpPr>
        <p:spPr/>
        <p:txBody>
          <a:bodyPr/>
          <a:lstStyle/>
          <a:p>
            <a:r>
              <a:rPr lang="en-US" dirty="0"/>
              <a:t>Quick Tips – www.cisd.org</a:t>
            </a:r>
          </a:p>
        </p:txBody>
      </p:sp>
      <p:pic>
        <p:nvPicPr>
          <p:cNvPr id="4" name="Content Placeholder 3">
            <a:extLst>
              <a:ext uri="{FF2B5EF4-FFF2-40B4-BE49-F238E27FC236}">
                <a16:creationId xmlns:a16="http://schemas.microsoft.com/office/drawing/2014/main" id="{34FBB3FD-1DC2-48F9-9EB6-3E2D108BF04B}"/>
              </a:ext>
            </a:extLst>
          </p:cNvPr>
          <p:cNvPicPr>
            <a:picLocks noGrp="1" noChangeAspect="1"/>
          </p:cNvPicPr>
          <p:nvPr>
            <p:ph idx="1"/>
          </p:nvPr>
        </p:nvPicPr>
        <p:blipFill>
          <a:blip r:embed="rId2"/>
          <a:stretch>
            <a:fillRect/>
          </a:stretch>
        </p:blipFill>
        <p:spPr>
          <a:xfrm>
            <a:off x="812687" y="2098671"/>
            <a:ext cx="9893896" cy="3087822"/>
          </a:xfrm>
          <a:prstGeom prst="rect">
            <a:avLst/>
          </a:prstGeom>
        </p:spPr>
      </p:pic>
      <p:sp>
        <p:nvSpPr>
          <p:cNvPr id="5" name="Arrow: Up 4">
            <a:extLst>
              <a:ext uri="{FF2B5EF4-FFF2-40B4-BE49-F238E27FC236}">
                <a16:creationId xmlns:a16="http://schemas.microsoft.com/office/drawing/2014/main" id="{848127EB-4518-49C7-A460-7DFB4A21660C}"/>
              </a:ext>
            </a:extLst>
          </p:cNvPr>
          <p:cNvSpPr/>
          <p:nvPr/>
        </p:nvSpPr>
        <p:spPr>
          <a:xfrm rot="18070995">
            <a:off x="7458808" y="4242391"/>
            <a:ext cx="1621397" cy="2307265"/>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96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3AB7-8455-4E5A-AD5D-42A55870BC56}"/>
              </a:ext>
            </a:extLst>
          </p:cNvPr>
          <p:cNvSpPr>
            <a:spLocks noGrp="1"/>
          </p:cNvSpPr>
          <p:nvPr>
            <p:ph type="title" idx="4294967295"/>
          </p:nvPr>
        </p:nvSpPr>
        <p:spPr>
          <a:xfrm>
            <a:off x="0" y="701675"/>
            <a:ext cx="11029950" cy="1014413"/>
          </a:xfrm>
        </p:spPr>
        <p:txBody>
          <a:bodyPr/>
          <a:lstStyle/>
          <a:p>
            <a:r>
              <a:rPr lang="en-US" dirty="0"/>
              <a:t>Quick Tips – www.cisd.org</a:t>
            </a:r>
          </a:p>
        </p:txBody>
      </p:sp>
      <p:pic>
        <p:nvPicPr>
          <p:cNvPr id="4" name="Content Placeholder 3">
            <a:extLst>
              <a:ext uri="{FF2B5EF4-FFF2-40B4-BE49-F238E27FC236}">
                <a16:creationId xmlns:a16="http://schemas.microsoft.com/office/drawing/2014/main" id="{1335F8A2-4DB3-4F70-A639-6FA8C7529861}"/>
              </a:ext>
            </a:extLst>
          </p:cNvPr>
          <p:cNvPicPr>
            <a:picLocks noGrp="1" noChangeAspect="1"/>
          </p:cNvPicPr>
          <p:nvPr>
            <p:ph idx="4294967295"/>
          </p:nvPr>
        </p:nvPicPr>
        <p:blipFill>
          <a:blip r:embed="rId2"/>
          <a:stretch>
            <a:fillRect/>
          </a:stretch>
        </p:blipFill>
        <p:spPr>
          <a:xfrm>
            <a:off x="2171107" y="289684"/>
            <a:ext cx="7123364" cy="6458698"/>
          </a:xfrm>
          <a:prstGeom prst="rect">
            <a:avLst/>
          </a:prstGeom>
        </p:spPr>
      </p:pic>
    </p:spTree>
    <p:extLst>
      <p:ext uri="{BB962C8B-B14F-4D97-AF65-F5344CB8AC3E}">
        <p14:creationId xmlns:p14="http://schemas.microsoft.com/office/powerpoint/2010/main" val="235516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8534-CC6F-415A-9EE2-2283A60CDB67}"/>
              </a:ext>
            </a:extLst>
          </p:cNvPr>
          <p:cNvSpPr>
            <a:spLocks noGrp="1"/>
          </p:cNvSpPr>
          <p:nvPr>
            <p:ph type="title"/>
          </p:nvPr>
        </p:nvSpPr>
        <p:spPr/>
        <p:txBody>
          <a:bodyPr/>
          <a:lstStyle/>
          <a:p>
            <a:r>
              <a:rPr lang="en-US" dirty="0"/>
              <a:t>Quick Tips – www.cisd.org</a:t>
            </a:r>
          </a:p>
        </p:txBody>
      </p:sp>
      <p:sp>
        <p:nvSpPr>
          <p:cNvPr id="3" name="Content Placeholder 2">
            <a:extLst>
              <a:ext uri="{FF2B5EF4-FFF2-40B4-BE49-F238E27FC236}">
                <a16:creationId xmlns:a16="http://schemas.microsoft.com/office/drawing/2014/main" id="{F31F97FA-126B-4059-8B61-E92F522710FA}"/>
              </a:ext>
            </a:extLst>
          </p:cNvPr>
          <p:cNvSpPr>
            <a:spLocks noGrp="1"/>
          </p:cNvSpPr>
          <p:nvPr>
            <p:ph sz="half" idx="1"/>
          </p:nvPr>
        </p:nvSpPr>
        <p:spPr>
          <a:xfrm>
            <a:off x="581193" y="2142942"/>
            <a:ext cx="5422390" cy="4321653"/>
          </a:xfrm>
        </p:spPr>
        <p:txBody>
          <a:bodyPr>
            <a:normAutofit/>
          </a:bodyPr>
          <a:lstStyle/>
          <a:p>
            <a:pPr marL="0" indent="0">
              <a:buNone/>
            </a:pPr>
            <a:r>
              <a:rPr lang="en-US" sz="2400" dirty="0"/>
              <a:t>You can report other things on Quick Tips in addition to bullying:</a:t>
            </a:r>
          </a:p>
          <a:p>
            <a:r>
              <a:rPr lang="en-US" dirty="0"/>
              <a:t>Bullying</a:t>
            </a:r>
          </a:p>
          <a:p>
            <a:r>
              <a:rPr lang="en-US" dirty="0"/>
              <a:t>Bus Concern</a:t>
            </a:r>
          </a:p>
          <a:p>
            <a:r>
              <a:rPr lang="en-US" dirty="0"/>
              <a:t>Campus Safety/Security Concerns</a:t>
            </a:r>
          </a:p>
          <a:p>
            <a:r>
              <a:rPr lang="en-US" dirty="0"/>
              <a:t>Drug or Alcohol Violation</a:t>
            </a:r>
          </a:p>
          <a:p>
            <a:r>
              <a:rPr lang="en-US" dirty="0"/>
              <a:t>Fighting</a:t>
            </a:r>
          </a:p>
          <a:p>
            <a:r>
              <a:rPr lang="en-US" dirty="0"/>
              <a:t>Misconduct/Inappropriate Behavior</a:t>
            </a:r>
          </a:p>
          <a:p>
            <a:endParaRPr lang="en-US" dirty="0"/>
          </a:p>
          <a:p>
            <a:endParaRPr lang="en-US" dirty="0"/>
          </a:p>
        </p:txBody>
      </p:sp>
      <p:sp>
        <p:nvSpPr>
          <p:cNvPr id="5" name="Content Placeholder 4">
            <a:extLst>
              <a:ext uri="{FF2B5EF4-FFF2-40B4-BE49-F238E27FC236}">
                <a16:creationId xmlns:a16="http://schemas.microsoft.com/office/drawing/2014/main" id="{3533A6FA-EB70-40B6-9EBD-C0E194C065ED}"/>
              </a:ext>
            </a:extLst>
          </p:cNvPr>
          <p:cNvSpPr>
            <a:spLocks noGrp="1"/>
          </p:cNvSpPr>
          <p:nvPr>
            <p:ph sz="half" idx="2"/>
          </p:nvPr>
        </p:nvSpPr>
        <p:spPr>
          <a:xfrm>
            <a:off x="6188417" y="2387491"/>
            <a:ext cx="5422392" cy="4236592"/>
          </a:xfrm>
        </p:spPr>
        <p:txBody>
          <a:bodyPr>
            <a:normAutofit/>
          </a:bodyPr>
          <a:lstStyle/>
          <a:p>
            <a:r>
              <a:rPr lang="en-US" dirty="0"/>
              <a:t>Online Harassment/Bullying</a:t>
            </a:r>
          </a:p>
          <a:p>
            <a:r>
              <a:rPr lang="en-US" dirty="0"/>
              <a:t>Robbery</a:t>
            </a:r>
          </a:p>
          <a:p>
            <a:r>
              <a:rPr lang="en-US" dirty="0"/>
              <a:t>Student Health Concern</a:t>
            </a:r>
          </a:p>
          <a:p>
            <a:r>
              <a:rPr lang="en-US" dirty="0"/>
              <a:t>Threat of Violence</a:t>
            </a:r>
          </a:p>
          <a:p>
            <a:r>
              <a:rPr lang="en-US" dirty="0"/>
              <a:t>Vandalism</a:t>
            </a:r>
          </a:p>
          <a:p>
            <a:r>
              <a:rPr lang="en-US" dirty="0"/>
              <a:t>Weapons Violation</a:t>
            </a:r>
          </a:p>
          <a:p>
            <a:endParaRPr lang="en-US" dirty="0"/>
          </a:p>
        </p:txBody>
      </p:sp>
    </p:spTree>
    <p:extLst>
      <p:ext uri="{BB962C8B-B14F-4D97-AF65-F5344CB8AC3E}">
        <p14:creationId xmlns:p14="http://schemas.microsoft.com/office/powerpoint/2010/main" val="147462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FEE5-189E-4892-B744-1A8004505F81}"/>
              </a:ext>
            </a:extLst>
          </p:cNvPr>
          <p:cNvSpPr>
            <a:spLocks noGrp="1"/>
          </p:cNvSpPr>
          <p:nvPr>
            <p:ph type="title"/>
          </p:nvPr>
        </p:nvSpPr>
        <p:spPr/>
        <p:txBody>
          <a:bodyPr/>
          <a:lstStyle/>
          <a:p>
            <a:r>
              <a:rPr lang="en-US" dirty="0"/>
              <a:t>Bullying Checklist</a:t>
            </a:r>
          </a:p>
        </p:txBody>
      </p:sp>
      <p:pic>
        <p:nvPicPr>
          <p:cNvPr id="5" name="Content Placeholder 4">
            <a:extLst>
              <a:ext uri="{FF2B5EF4-FFF2-40B4-BE49-F238E27FC236}">
                <a16:creationId xmlns:a16="http://schemas.microsoft.com/office/drawing/2014/main" id="{B7574E84-6B85-4724-A3A1-73B4DF56DBED}"/>
              </a:ext>
            </a:extLst>
          </p:cNvPr>
          <p:cNvPicPr>
            <a:picLocks noGrp="1" noChangeAspect="1"/>
          </p:cNvPicPr>
          <p:nvPr>
            <p:ph sz="half" idx="1"/>
          </p:nvPr>
        </p:nvPicPr>
        <p:blipFill>
          <a:blip r:embed="rId2"/>
          <a:stretch>
            <a:fillRect/>
          </a:stretch>
        </p:blipFill>
        <p:spPr>
          <a:xfrm>
            <a:off x="6920019" y="178675"/>
            <a:ext cx="5032503" cy="6487277"/>
          </a:xfrm>
        </p:spPr>
      </p:pic>
      <p:sp>
        <p:nvSpPr>
          <p:cNvPr id="6" name="Content Placeholder 5">
            <a:extLst>
              <a:ext uri="{FF2B5EF4-FFF2-40B4-BE49-F238E27FC236}">
                <a16:creationId xmlns:a16="http://schemas.microsoft.com/office/drawing/2014/main" id="{B4685A80-36AE-4CF8-8F66-6DF4E42D982A}"/>
              </a:ext>
            </a:extLst>
          </p:cNvPr>
          <p:cNvSpPr>
            <a:spLocks noGrp="1"/>
          </p:cNvSpPr>
          <p:nvPr>
            <p:ph sz="half" idx="2"/>
          </p:nvPr>
        </p:nvSpPr>
        <p:spPr>
          <a:xfrm>
            <a:off x="326367" y="2222339"/>
            <a:ext cx="6444821" cy="4537276"/>
          </a:xfrm>
        </p:spPr>
        <p:txBody>
          <a:bodyPr/>
          <a:lstStyle/>
          <a:p>
            <a:r>
              <a:rPr lang="en-US" sz="2400" dirty="0"/>
              <a:t>The Bullying Checklist is a great resource to use when trying to decide if a situation that happens is bullying or not.</a:t>
            </a:r>
          </a:p>
          <a:p>
            <a:endParaRPr lang="en-US" sz="1000" dirty="0"/>
          </a:p>
          <a:p>
            <a:r>
              <a:rPr lang="en-US" sz="2400" dirty="0"/>
              <a:t>Sometimes, others choose to make poor choices which can be perceived as mean but other times, those poor choices can cross the line and be identified as bullying.</a:t>
            </a:r>
          </a:p>
          <a:p>
            <a:endParaRPr lang="en-US" sz="1000" dirty="0"/>
          </a:p>
          <a:p>
            <a:r>
              <a:rPr lang="en-US" sz="2400" dirty="0"/>
              <a:t>Use the checklist in the following scenarios and decide if it is bullying or not. </a:t>
            </a:r>
          </a:p>
          <a:p>
            <a:endParaRPr lang="en-US" dirty="0"/>
          </a:p>
          <a:p>
            <a:endParaRPr lang="en-US" dirty="0"/>
          </a:p>
        </p:txBody>
      </p:sp>
    </p:spTree>
    <p:extLst>
      <p:ext uri="{BB962C8B-B14F-4D97-AF65-F5344CB8AC3E}">
        <p14:creationId xmlns:p14="http://schemas.microsoft.com/office/powerpoint/2010/main" val="211518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3E7F8A-6E26-43E5-9738-480F26CCE220}"/>
              </a:ext>
            </a:extLst>
          </p:cNvPr>
          <p:cNvPicPr>
            <a:picLocks noChangeAspect="1"/>
          </p:cNvPicPr>
          <p:nvPr/>
        </p:nvPicPr>
        <p:blipFill>
          <a:blip r:embed="rId2"/>
          <a:stretch>
            <a:fillRect/>
          </a:stretch>
        </p:blipFill>
        <p:spPr>
          <a:xfrm>
            <a:off x="868102" y="855298"/>
            <a:ext cx="3883728" cy="5450554"/>
          </a:xfrm>
          <a:prstGeom prst="rect">
            <a:avLst/>
          </a:prstGeom>
        </p:spPr>
      </p:pic>
      <p:sp>
        <p:nvSpPr>
          <p:cNvPr id="9" name="TextBox 8">
            <a:extLst>
              <a:ext uri="{FF2B5EF4-FFF2-40B4-BE49-F238E27FC236}">
                <a16:creationId xmlns:a16="http://schemas.microsoft.com/office/drawing/2014/main" id="{5FCCDF4C-6570-4794-9E45-0D7E4F68AC73}"/>
              </a:ext>
            </a:extLst>
          </p:cNvPr>
          <p:cNvSpPr txBox="1"/>
          <p:nvPr/>
        </p:nvSpPr>
        <p:spPr>
          <a:xfrm>
            <a:off x="5879939" y="1342663"/>
            <a:ext cx="5891514" cy="4062651"/>
          </a:xfrm>
          <a:prstGeom prst="rect">
            <a:avLst/>
          </a:prstGeom>
          <a:noFill/>
        </p:spPr>
        <p:txBody>
          <a:bodyPr wrap="square" rtlCol="0">
            <a:spAutoFit/>
          </a:bodyPr>
          <a:lstStyle/>
          <a:p>
            <a:pPr algn="ctr"/>
            <a:r>
              <a:rPr lang="en-US" sz="6600" dirty="0">
                <a:solidFill>
                  <a:schemeClr val="accent2">
                    <a:lumMod val="75000"/>
                  </a:schemeClr>
                </a:solidFill>
              </a:rPr>
              <a:t>#TEAMCMS</a:t>
            </a:r>
          </a:p>
          <a:p>
            <a:pPr algn="ctr"/>
            <a:endParaRPr lang="en-US" sz="7200" dirty="0"/>
          </a:p>
          <a:p>
            <a:pPr algn="ctr"/>
            <a:r>
              <a:rPr lang="en-US" sz="12000" b="1" dirty="0">
                <a:solidFill>
                  <a:schemeClr val="bg2">
                    <a:lumMod val="25000"/>
                  </a:schemeClr>
                </a:solidFill>
              </a:rPr>
              <a:t>#TCC</a:t>
            </a:r>
          </a:p>
        </p:txBody>
      </p:sp>
    </p:spTree>
    <p:extLst>
      <p:ext uri="{BB962C8B-B14F-4D97-AF65-F5344CB8AC3E}">
        <p14:creationId xmlns:p14="http://schemas.microsoft.com/office/powerpoint/2010/main" val="357941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8800" dirty="0" smtClean="0"/>
              <a:t>#</a:t>
            </a:r>
            <a:r>
              <a:rPr lang="en-US" sz="8800" dirty="0" err="1" smtClean="0"/>
              <a:t>CatchMe@MyBest</a:t>
            </a:r>
            <a:endParaRPr lang="en-US" sz="8800" dirty="0"/>
          </a:p>
        </p:txBody>
      </p:sp>
    </p:spTree>
    <p:extLst>
      <p:ext uri="{BB962C8B-B14F-4D97-AF65-F5344CB8AC3E}">
        <p14:creationId xmlns:p14="http://schemas.microsoft.com/office/powerpoint/2010/main" val="32686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4364-D0DF-4CEE-A735-2AD9521D31D9}"/>
              </a:ext>
            </a:extLst>
          </p:cNvPr>
          <p:cNvSpPr>
            <a:spLocks noGrp="1"/>
          </p:cNvSpPr>
          <p:nvPr>
            <p:ph type="title"/>
          </p:nvPr>
        </p:nvSpPr>
        <p:spPr/>
        <p:txBody>
          <a:bodyPr/>
          <a:lstStyle/>
          <a:p>
            <a:r>
              <a:rPr lang="en-US" dirty="0"/>
              <a:t>Scenario #1</a:t>
            </a:r>
          </a:p>
        </p:txBody>
      </p:sp>
      <p:sp>
        <p:nvSpPr>
          <p:cNvPr id="5" name="Content Placeholder 4">
            <a:extLst>
              <a:ext uri="{FF2B5EF4-FFF2-40B4-BE49-F238E27FC236}">
                <a16:creationId xmlns:a16="http://schemas.microsoft.com/office/drawing/2014/main" id="{E0877E84-DFF5-45D7-A105-44ECC6673D36}"/>
              </a:ext>
            </a:extLst>
          </p:cNvPr>
          <p:cNvSpPr>
            <a:spLocks noGrp="1"/>
          </p:cNvSpPr>
          <p:nvPr>
            <p:ph idx="1"/>
          </p:nvPr>
        </p:nvSpPr>
        <p:spPr/>
        <p:txBody>
          <a:bodyPr>
            <a:normAutofit/>
          </a:bodyPr>
          <a:lstStyle/>
          <a:p>
            <a:r>
              <a:rPr lang="en-US" sz="2800" dirty="0"/>
              <a:t>Lee waits for Jessie to leave their first period class every day.  Lee is much larger stature and does not like Jessie.  Almost every day, Lee confronts Jessie following their first period class by knocking Jessie’s books from his hands. Jessie does nothing to retaliate. </a:t>
            </a:r>
          </a:p>
          <a:p>
            <a:endParaRPr lang="en-US" sz="2800" dirty="0"/>
          </a:p>
          <a:p>
            <a:r>
              <a:rPr lang="en-US" sz="4400" dirty="0">
                <a:latin typeface="Aharoni" panose="02010803020104030203" pitchFamily="2" charset="-79"/>
                <a:cs typeface="Aharoni" panose="02010803020104030203" pitchFamily="2" charset="-79"/>
              </a:rPr>
              <a:t>Is this Bullying? </a:t>
            </a:r>
          </a:p>
        </p:txBody>
      </p:sp>
    </p:spTree>
    <p:extLst>
      <p:ext uri="{BB962C8B-B14F-4D97-AF65-F5344CB8AC3E}">
        <p14:creationId xmlns:p14="http://schemas.microsoft.com/office/powerpoint/2010/main" val="285582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94EE-44BF-4D7F-A0BA-F2685D1F327A}"/>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03E4E514-794B-4F6B-A64C-55E8AD0F6878}"/>
              </a:ext>
            </a:extLst>
          </p:cNvPr>
          <p:cNvSpPr>
            <a:spLocks noGrp="1"/>
          </p:cNvSpPr>
          <p:nvPr>
            <p:ph idx="1"/>
          </p:nvPr>
        </p:nvSpPr>
        <p:spPr>
          <a:xfrm>
            <a:off x="453871" y="2662177"/>
            <a:ext cx="11029615" cy="879676"/>
          </a:xfrm>
        </p:spPr>
        <p:txBody>
          <a:bodyPr>
            <a:normAutofit fontScale="92500" lnSpcReduction="20000"/>
          </a:bodyPr>
          <a:lstStyle/>
          <a:p>
            <a:r>
              <a:rPr lang="en-US" sz="4000" dirty="0"/>
              <a:t>Yes!  </a:t>
            </a:r>
            <a:r>
              <a:rPr lang="en-US" dirty="0"/>
              <a:t>According to the bulling checklist, it meets the necessary criteria to be considered bullying according to the Texas Education Code. </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219B7B2-9A80-4E8D-BD62-4185B98CDC17}"/>
              </a:ext>
            </a:extLst>
          </p:cNvPr>
          <p:cNvPicPr>
            <a:picLocks noChangeAspect="1"/>
          </p:cNvPicPr>
          <p:nvPr/>
        </p:nvPicPr>
        <p:blipFill>
          <a:blip r:embed="rId2"/>
          <a:stretch>
            <a:fillRect/>
          </a:stretch>
        </p:blipFill>
        <p:spPr>
          <a:xfrm>
            <a:off x="1837481" y="2833866"/>
            <a:ext cx="8336666" cy="3824249"/>
          </a:xfrm>
          <a:prstGeom prst="rect">
            <a:avLst/>
          </a:prstGeom>
        </p:spPr>
      </p:pic>
    </p:spTree>
    <p:extLst>
      <p:ext uri="{BB962C8B-B14F-4D97-AF65-F5344CB8AC3E}">
        <p14:creationId xmlns:p14="http://schemas.microsoft.com/office/powerpoint/2010/main" val="208976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7C16-A801-4DAA-94D2-47C6C0742BB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741D6059-8D18-4C69-A3B3-68B5119C9E9E}"/>
              </a:ext>
            </a:extLst>
          </p:cNvPr>
          <p:cNvSpPr>
            <a:spLocks noGrp="1"/>
          </p:cNvSpPr>
          <p:nvPr>
            <p:ph idx="1"/>
          </p:nvPr>
        </p:nvSpPr>
        <p:spPr>
          <a:xfrm>
            <a:off x="581192" y="2180496"/>
            <a:ext cx="11029615" cy="4432955"/>
          </a:xfrm>
        </p:spPr>
        <p:txBody>
          <a:bodyPr>
            <a:normAutofit/>
          </a:bodyPr>
          <a:lstStyle/>
          <a:p>
            <a:r>
              <a:rPr lang="en-US" sz="2000" dirty="0"/>
              <a:t>Taylor and Devin communicate through text and social media every day.  Taylor and Devin are both interested in dating a student named Ryan.  At some point, Devin starts spreading false rumors to Ryan about Taylor, in order to get Ryan to not like Taylor.  After leaving school, Devin starts texting unflattering photos of Taylor to Ryan and making social media posts “bashing” Taylor.  These texts and photos, as well as social media posts are NOT done while at school, only at home or at other friends’ houses.  Other students are beginning to shun Taylor at school, resulting in Taylor socially withdrawing at school and no longer wanting to attend school.  When Taylor and Devin are in class together, they have to be separated, as they obviously don’t get along together in school. </a:t>
            </a:r>
          </a:p>
          <a:p>
            <a:endParaRPr lang="en-US" dirty="0"/>
          </a:p>
          <a:p>
            <a:r>
              <a:rPr lang="en-US" sz="4400" dirty="0">
                <a:latin typeface="Algerian" panose="04020705040A02060702" pitchFamily="82" charset="0"/>
              </a:rPr>
              <a:t>Is this bullying?  </a:t>
            </a:r>
          </a:p>
        </p:txBody>
      </p:sp>
    </p:spTree>
    <p:extLst>
      <p:ext uri="{BB962C8B-B14F-4D97-AF65-F5344CB8AC3E}">
        <p14:creationId xmlns:p14="http://schemas.microsoft.com/office/powerpoint/2010/main" val="210977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36CF-11B2-4EC7-B13D-4931C693E6FD}"/>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44FEA9FF-D939-4802-A32D-B236844089C4}"/>
              </a:ext>
            </a:extLst>
          </p:cNvPr>
          <p:cNvSpPr>
            <a:spLocks noGrp="1"/>
          </p:cNvSpPr>
          <p:nvPr>
            <p:ph idx="1"/>
          </p:nvPr>
        </p:nvSpPr>
        <p:spPr>
          <a:xfrm>
            <a:off x="442296" y="1914277"/>
            <a:ext cx="3388924" cy="4162431"/>
          </a:xfrm>
        </p:spPr>
        <p:txBody>
          <a:bodyPr>
            <a:normAutofit/>
          </a:bodyPr>
          <a:lstStyle/>
          <a:p>
            <a:r>
              <a:rPr lang="en-US" sz="4800" dirty="0"/>
              <a:t>Yes! </a:t>
            </a:r>
            <a:r>
              <a:rPr lang="en-US" dirty="0"/>
              <a:t>According to the bullying checklist, it meets the necessary criteria to be considered bullying (Cyberbullying is bullying.)</a:t>
            </a:r>
          </a:p>
          <a:p>
            <a:endParaRPr lang="en-US" dirty="0"/>
          </a:p>
        </p:txBody>
      </p:sp>
      <p:pic>
        <p:nvPicPr>
          <p:cNvPr id="4" name="Picture 3">
            <a:extLst>
              <a:ext uri="{FF2B5EF4-FFF2-40B4-BE49-F238E27FC236}">
                <a16:creationId xmlns:a16="http://schemas.microsoft.com/office/drawing/2014/main" id="{6D9AEEE2-1DA8-46D9-8A0F-2DC67DB23C1F}"/>
              </a:ext>
            </a:extLst>
          </p:cNvPr>
          <p:cNvPicPr>
            <a:picLocks noChangeAspect="1"/>
          </p:cNvPicPr>
          <p:nvPr/>
        </p:nvPicPr>
        <p:blipFill>
          <a:blip r:embed="rId2"/>
          <a:stretch>
            <a:fillRect/>
          </a:stretch>
        </p:blipFill>
        <p:spPr>
          <a:xfrm>
            <a:off x="3831220" y="816687"/>
            <a:ext cx="8079129" cy="5845488"/>
          </a:xfrm>
          <a:prstGeom prst="rect">
            <a:avLst/>
          </a:prstGeom>
        </p:spPr>
      </p:pic>
    </p:spTree>
    <p:extLst>
      <p:ext uri="{BB962C8B-B14F-4D97-AF65-F5344CB8AC3E}">
        <p14:creationId xmlns:p14="http://schemas.microsoft.com/office/powerpoint/2010/main" val="282064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487B-716F-4D60-8FBC-028EE9120FC5}"/>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C48C58F6-9422-498C-B3B4-CD5D253F7BD7}"/>
              </a:ext>
            </a:extLst>
          </p:cNvPr>
          <p:cNvSpPr>
            <a:spLocks noGrp="1"/>
          </p:cNvSpPr>
          <p:nvPr>
            <p:ph idx="1"/>
          </p:nvPr>
        </p:nvSpPr>
        <p:spPr>
          <a:xfrm>
            <a:off x="581192" y="2180496"/>
            <a:ext cx="11029615" cy="4284099"/>
          </a:xfrm>
        </p:spPr>
        <p:txBody>
          <a:bodyPr>
            <a:normAutofit/>
          </a:bodyPr>
          <a:lstStyle/>
          <a:p>
            <a:r>
              <a:rPr lang="en-US" sz="2400" dirty="0"/>
              <a:t>Jordan and Dakota are longtime friends and their families are friends as well. They are the same age and live a few blocks from each in the same neighborhood.  They are both on the baseball team and both are well connected socially at school. Lately, they have been more competitive in their sports activities and have grown further apart. At times, they have been observed at school trading verbal taunts about each other and making fun of each other’s family members.  No physical altercations have occurred, but they are both aligning with other friends to go “against” each other.</a:t>
            </a:r>
          </a:p>
          <a:p>
            <a:endParaRPr lang="en-US" dirty="0"/>
          </a:p>
          <a:p>
            <a:r>
              <a:rPr lang="en-US" sz="4400" dirty="0">
                <a:latin typeface="Bauhaus 93" panose="04030905020B02020C02" pitchFamily="82" charset="0"/>
              </a:rPr>
              <a:t>Is this bullying?</a:t>
            </a:r>
          </a:p>
        </p:txBody>
      </p:sp>
    </p:spTree>
    <p:extLst>
      <p:ext uri="{BB962C8B-B14F-4D97-AF65-F5344CB8AC3E}">
        <p14:creationId xmlns:p14="http://schemas.microsoft.com/office/powerpoint/2010/main" val="184783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7B16-11BA-4589-A6D8-1E6774BDEA2B}"/>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B2B4C33D-6FE4-41C0-9C2A-23932440383F}"/>
              </a:ext>
            </a:extLst>
          </p:cNvPr>
          <p:cNvSpPr>
            <a:spLocks noGrp="1"/>
          </p:cNvSpPr>
          <p:nvPr>
            <p:ph idx="1"/>
          </p:nvPr>
        </p:nvSpPr>
        <p:spPr>
          <a:xfrm>
            <a:off x="581192" y="1898247"/>
            <a:ext cx="11029615" cy="1770927"/>
          </a:xfrm>
        </p:spPr>
        <p:txBody>
          <a:bodyPr>
            <a:normAutofit/>
          </a:bodyPr>
          <a:lstStyle/>
          <a:p>
            <a:r>
              <a:rPr lang="en-US" sz="2000" dirty="0"/>
              <a:t>No!</a:t>
            </a:r>
            <a:r>
              <a:rPr lang="en-US" dirty="0"/>
              <a:t> According to the bullying checklist, it does not meet all the necessary criteria to be considered bullying.  Specifically, it lacks exploiting an imbalance of power. Intervention by the counselor, administrators, or coaches would help resolve the situation. </a:t>
            </a:r>
          </a:p>
          <a:p>
            <a:endParaRPr lang="en-US" dirty="0"/>
          </a:p>
          <a:p>
            <a:endParaRPr lang="en-US" dirty="0"/>
          </a:p>
        </p:txBody>
      </p:sp>
      <p:pic>
        <p:nvPicPr>
          <p:cNvPr id="4" name="Picture 3">
            <a:extLst>
              <a:ext uri="{FF2B5EF4-FFF2-40B4-BE49-F238E27FC236}">
                <a16:creationId xmlns:a16="http://schemas.microsoft.com/office/drawing/2014/main" id="{D5E590AB-8BE5-48EE-BCD6-FEC6C4865661}"/>
              </a:ext>
            </a:extLst>
          </p:cNvPr>
          <p:cNvPicPr>
            <a:picLocks noChangeAspect="1"/>
          </p:cNvPicPr>
          <p:nvPr/>
        </p:nvPicPr>
        <p:blipFill>
          <a:blip r:embed="rId2"/>
          <a:stretch>
            <a:fillRect/>
          </a:stretch>
        </p:blipFill>
        <p:spPr>
          <a:xfrm>
            <a:off x="581192" y="2886967"/>
            <a:ext cx="10995959" cy="3733751"/>
          </a:xfrm>
          <a:prstGeom prst="rect">
            <a:avLst/>
          </a:prstGeom>
        </p:spPr>
      </p:pic>
    </p:spTree>
    <p:extLst>
      <p:ext uri="{BB962C8B-B14F-4D97-AF65-F5344CB8AC3E}">
        <p14:creationId xmlns:p14="http://schemas.microsoft.com/office/powerpoint/2010/main" val="175203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50D0-F9EF-47A4-BD5C-500B3A8379A7}"/>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96964DFE-5848-4C02-B465-F85B1E0E0A3F}"/>
              </a:ext>
            </a:extLst>
          </p:cNvPr>
          <p:cNvSpPr>
            <a:spLocks noGrp="1"/>
          </p:cNvSpPr>
          <p:nvPr>
            <p:ph idx="1"/>
          </p:nvPr>
        </p:nvSpPr>
        <p:spPr/>
        <p:txBody>
          <a:bodyPr>
            <a:normAutofit fontScale="92500"/>
          </a:bodyPr>
          <a:lstStyle/>
          <a:p>
            <a:r>
              <a:rPr lang="en-US" sz="2400" dirty="0"/>
              <a:t>Logan and Cameron attend the same school and live in the same neighborhood.  They ride the bus to school together every morning and afternoon.  Logan is well-known around the school and has lots of friends, while Cameron is shy and does not have many. Recently, Logan started to “pick on” Cameron on the bus. He throws paper planes at him and rounds up other students on the bus to make fun of him.  This has occurred for the last several weeks. Logan does not talk to Cameron while at school. Cameron has started to miss several days of school because he is afraid that Logan’s taunts will start happening while at school. </a:t>
            </a:r>
          </a:p>
          <a:p>
            <a:endParaRPr lang="en-US" sz="2400" dirty="0"/>
          </a:p>
          <a:p>
            <a:r>
              <a:rPr lang="en-US" sz="3900" dirty="0">
                <a:latin typeface="Haettenschweiler" panose="020B0706040902060204" pitchFamily="34" charset="0"/>
              </a:rPr>
              <a:t>Is this bullying? </a:t>
            </a:r>
          </a:p>
        </p:txBody>
      </p:sp>
    </p:spTree>
    <p:extLst>
      <p:ext uri="{BB962C8B-B14F-4D97-AF65-F5344CB8AC3E}">
        <p14:creationId xmlns:p14="http://schemas.microsoft.com/office/powerpoint/2010/main" val="257016132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1716</TotalTime>
  <Words>1067</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Algerian</vt:lpstr>
      <vt:lpstr>Bauhaus 93</vt:lpstr>
      <vt:lpstr>Gill Sans MT</vt:lpstr>
      <vt:lpstr>Goudy Stout</vt:lpstr>
      <vt:lpstr>Haettenschweiler</vt:lpstr>
      <vt:lpstr>Stencil</vt:lpstr>
      <vt:lpstr>Wingdings 2</vt:lpstr>
      <vt:lpstr>Dividend</vt:lpstr>
      <vt:lpstr>Applying the Bullying Checklist and How to Report Bullying when it occurs. </vt:lpstr>
      <vt:lpstr>Bullying Checklist</vt:lpstr>
      <vt:lpstr>Scenario #1</vt:lpstr>
      <vt:lpstr>Scenario #1 </vt:lpstr>
      <vt:lpstr>Scenario #2</vt:lpstr>
      <vt:lpstr>Scenario #2</vt:lpstr>
      <vt:lpstr>Scenario #3</vt:lpstr>
      <vt:lpstr>Scenario #3</vt:lpstr>
      <vt:lpstr>Scenario #4</vt:lpstr>
      <vt:lpstr>Scenario #4</vt:lpstr>
      <vt:lpstr>Scenario #5  </vt:lpstr>
      <vt:lpstr>Scenario #5</vt:lpstr>
      <vt:lpstr>Scenario #6</vt:lpstr>
      <vt:lpstr>Scenario #6</vt:lpstr>
      <vt:lpstr>How  To Report Bullying</vt:lpstr>
      <vt:lpstr>Quick Tips – www.cisd.org</vt:lpstr>
      <vt:lpstr>Quick Tips – www.cisd.org</vt:lpstr>
      <vt:lpstr>Quick Tips – www.cisd.org</vt:lpstr>
      <vt:lpstr>Quick Tips – www.cisd.org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Bullying and How to Report It</dc:title>
  <dc:creator>Jima Montfort</dc:creator>
  <cp:lastModifiedBy>Jima Montfort</cp:lastModifiedBy>
  <cp:revision>15</cp:revision>
  <dcterms:created xsi:type="dcterms:W3CDTF">2017-12-01T18:11:07Z</dcterms:created>
  <dcterms:modified xsi:type="dcterms:W3CDTF">2018-08-23T21:53:05Z</dcterms:modified>
</cp:coreProperties>
</file>