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29"/>
  </p:notesMasterIdLst>
  <p:sldIdLst>
    <p:sldId id="263" r:id="rId2"/>
    <p:sldId id="315" r:id="rId3"/>
    <p:sldId id="412" r:id="rId4"/>
    <p:sldId id="416" r:id="rId5"/>
    <p:sldId id="494" r:id="rId6"/>
    <p:sldId id="338" r:id="rId7"/>
    <p:sldId id="495" r:id="rId8"/>
    <p:sldId id="497" r:id="rId9"/>
    <p:sldId id="417" r:id="rId10"/>
    <p:sldId id="499" r:id="rId11"/>
    <p:sldId id="501" r:id="rId12"/>
    <p:sldId id="498" r:id="rId13"/>
    <p:sldId id="517" r:id="rId14"/>
    <p:sldId id="518" r:id="rId15"/>
    <p:sldId id="500" r:id="rId16"/>
    <p:sldId id="519" r:id="rId17"/>
    <p:sldId id="520" r:id="rId18"/>
    <p:sldId id="521" r:id="rId19"/>
    <p:sldId id="522" r:id="rId20"/>
    <p:sldId id="523" r:id="rId21"/>
    <p:sldId id="524" r:id="rId22"/>
    <p:sldId id="525" r:id="rId23"/>
    <p:sldId id="526" r:id="rId24"/>
    <p:sldId id="527" r:id="rId25"/>
    <p:sldId id="528" r:id="rId26"/>
    <p:sldId id="509" r:id="rId27"/>
    <p:sldId id="511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718" autoAdjust="0"/>
  </p:normalViewPr>
  <p:slideViewPr>
    <p:cSldViewPr>
      <p:cViewPr varScale="1">
        <p:scale>
          <a:sx n="54" d="100"/>
          <a:sy n="54" d="100"/>
        </p:scale>
        <p:origin x="14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D5C3F-8BDA-4C32-A660-D73AC6DA58A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7AE62-2FBD-4FE2-9471-9F6296B2C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1752CC-A33E-4045-BCF8-95FB23AEBD70}" type="datetimeFigureOut">
              <a:rPr lang="en-US" smtClean="0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23DCD-0F8B-4D7A-A5D2-6D975A1B6EA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38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FACF6-12F3-409F-8666-C3EAD56A7902}" type="datetimeFigureOut">
              <a:rPr lang="en-US" smtClean="0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F3055C-BF64-4FA2-BCF5-B06953AB30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74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26AC3-DECB-4216-AB3A-7512AB6B7AC5}" type="datetimeFigureOut">
              <a:rPr lang="en-US" smtClean="0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FD2B4-9166-4A09-9EA5-E40C208E3B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68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425FEF-2E5D-440C-B0F6-05F3D16FCE73}" type="datetimeFigureOut">
              <a:rPr lang="en-US" smtClean="0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E21C9-5521-4899-8D07-A7C30FC9F1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88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118E0-6BBA-4565-BBDE-ABC2F0E6C5D1}" type="datetimeFigureOut">
              <a:rPr lang="en-US" smtClean="0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623C1-AF0B-4865-9D2C-C5FB6C6AD8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77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33618B-DBEE-4880-A279-81E9FBFB9322}" type="datetimeFigureOut">
              <a:rPr lang="en-US" smtClean="0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0D09E-3442-449B-8FA7-ED64530807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25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AE8BE9-C3FB-418A-9F14-61D356765A34}" type="datetimeFigureOut">
              <a:rPr lang="en-US" smtClean="0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64FD1-D395-4D04-AE9F-ED05F17D39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12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9545C0-7AA1-4045-9EAA-D540ABDC66B7}" type="datetimeFigureOut">
              <a:rPr lang="en-US" smtClean="0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85CA0-B380-4C96-AA6C-50FBCCF72A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71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B1133B-4819-4E7B-9E25-58F4D46A7CAA}" type="datetimeFigureOut">
              <a:rPr lang="en-US" smtClean="0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D5E52-FC4F-46B5-9A5B-C2DD9827AF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42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8367F4-4E81-46B9-87A9-53C0670A06AB}" type="datetimeFigureOut">
              <a:rPr lang="en-US" smtClean="0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75028-90E7-445D-A721-902C7C65C01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32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B3AB8D-A232-4AFF-95E3-46ED77D8D522}" type="datetimeFigureOut">
              <a:rPr lang="en-US" smtClean="0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0BB0E-6248-46AB-A0CD-BD4F4274F0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89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B104D4-1054-4F74-B434-04A3A68263B4}" type="datetimeFigureOut">
              <a:rPr lang="en-US" smtClean="0"/>
              <a:pPr>
                <a:defRPr/>
              </a:pPr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215403-F864-4112-A930-EB8A78B5A1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94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WAa7EigJRs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543800" cy="4419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ARTTALK</a:t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Chapter 5</a:t>
            </a: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"/>
            <a:ext cx="6591300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Kinds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447800"/>
            <a:ext cx="2057400" cy="5105400"/>
          </a:xfrm>
        </p:spPr>
        <p:txBody>
          <a:bodyPr>
            <a:noAutofit/>
          </a:bodyPr>
          <a:lstStyle/>
          <a:p>
            <a:r>
              <a:rPr lang="en-US" sz="1900" i="1" dirty="0"/>
              <a:t>Vertical lines- </a:t>
            </a:r>
            <a:r>
              <a:rPr lang="en-US" sz="1900" dirty="0"/>
              <a:t>lines that move up and down, without any slant.  They are perpendicular to the horizon</a:t>
            </a:r>
            <a:br>
              <a:rPr lang="en-US" sz="1900" dirty="0"/>
            </a:br>
            <a:endParaRPr lang="en-US" sz="1900" dirty="0"/>
          </a:p>
          <a:p>
            <a:r>
              <a:rPr lang="en-US" sz="1900" i="1" dirty="0"/>
              <a:t>Horizontal lines- </a:t>
            </a:r>
            <a:r>
              <a:rPr lang="en-US" sz="1900" dirty="0"/>
              <a:t>lines that are parallel to the horizon, without any slant.</a:t>
            </a:r>
            <a:br>
              <a:rPr lang="en-US" sz="1900" dirty="0"/>
            </a:br>
            <a:endParaRPr lang="en-US" sz="1900" dirty="0"/>
          </a:p>
          <a:p>
            <a:r>
              <a:rPr lang="en-US" sz="1900" i="1" dirty="0"/>
              <a:t>Diagonal lines-</a:t>
            </a:r>
            <a:r>
              <a:rPr lang="en-US" sz="1900" dirty="0"/>
              <a:t> lines that slant.  They look like they are either rising or falling.</a:t>
            </a:r>
          </a:p>
        </p:txBody>
      </p:sp>
      <p:pic>
        <p:nvPicPr>
          <p:cNvPr id="46082" name="Picture 2" descr="The Elements of Art-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33800"/>
            <a:ext cx="23622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The Elements of Art-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49400"/>
            <a:ext cx="23622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6" descr="The Elements of Art- 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30" y="5369490"/>
            <a:ext cx="1825670" cy="133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8" name="Picture 8" descr="The Elements of Art- 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488" y="3645074"/>
            <a:ext cx="1847589" cy="123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 descr="The Elements of Art- L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33915"/>
            <a:ext cx="1314189" cy="197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343400" y="1447800"/>
            <a:ext cx="2514601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900" i="1" dirty="0"/>
              <a:t>Zigzag lines-</a:t>
            </a:r>
            <a:r>
              <a:rPr lang="en-US" sz="1900" dirty="0"/>
              <a:t> lines made from a combination of diagonal lines.  The diagonals form angles and change direction suddenly.</a:t>
            </a:r>
          </a:p>
          <a:p>
            <a:pPr fontAlgn="auto">
              <a:spcAft>
                <a:spcPts val="0"/>
              </a:spcAft>
            </a:pPr>
            <a:endParaRPr lang="en-US" sz="1900" i="1" dirty="0"/>
          </a:p>
          <a:p>
            <a:pPr fontAlgn="auto">
              <a:spcAft>
                <a:spcPts val="0"/>
              </a:spcAft>
            </a:pPr>
            <a:r>
              <a:rPr lang="en-US" sz="1900" i="1" dirty="0"/>
              <a:t>Curved lines- </a:t>
            </a:r>
            <a:r>
              <a:rPr lang="en-US" sz="1900" dirty="0"/>
              <a:t>Lines that change direction gradually.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751" y="609600"/>
            <a:ext cx="8754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There are five basic kinds of lines: vertical, horizontal, diagonal, curved, and zigzag.</a:t>
            </a:r>
          </a:p>
        </p:txBody>
      </p:sp>
    </p:spTree>
    <p:extLst>
      <p:ext uri="{BB962C8B-B14F-4D97-AF65-F5344CB8AC3E}">
        <p14:creationId xmlns:p14="http://schemas.microsoft.com/office/powerpoint/2010/main" val="2611032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at4 line variation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87" r="21692" b="10312"/>
          <a:stretch>
            <a:fillRect/>
          </a:stretch>
        </p:blipFill>
        <p:spPr bwMode="auto">
          <a:xfrm>
            <a:off x="285750" y="5197516"/>
            <a:ext cx="2057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at4 line variation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49" r="21692" b="32457"/>
          <a:stretch>
            <a:fillRect/>
          </a:stretch>
        </p:blipFill>
        <p:spPr bwMode="auto">
          <a:xfrm>
            <a:off x="248520" y="3764756"/>
            <a:ext cx="2057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at4 line variation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40" r="21692" b="53494"/>
          <a:stretch>
            <a:fillRect/>
          </a:stretch>
        </p:blipFill>
        <p:spPr bwMode="auto">
          <a:xfrm>
            <a:off x="304800" y="2514600"/>
            <a:ext cx="2057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at4 line variation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9" r="21692" b="67889"/>
          <a:stretch>
            <a:fillRect/>
          </a:stretch>
        </p:blipFill>
        <p:spPr bwMode="auto">
          <a:xfrm>
            <a:off x="304800" y="1600200"/>
            <a:ext cx="2057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at4 line variation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1" r="21692" b="78961"/>
          <a:stretch>
            <a:fillRect/>
          </a:stretch>
        </p:blipFill>
        <p:spPr bwMode="auto">
          <a:xfrm>
            <a:off x="304800" y="609600"/>
            <a:ext cx="2057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18031" y="1035843"/>
            <a:ext cx="88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Length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28600" y="1979470"/>
            <a:ext cx="76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Width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10420" y="31242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Texture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228600" y="4572000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Direction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04800" y="61722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Degree of curve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295400" y="1"/>
            <a:ext cx="65913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4400" dirty="0"/>
              <a:t>Line Variation</a:t>
            </a:r>
          </a:p>
        </p:txBody>
      </p:sp>
      <p:sp>
        <p:nvSpPr>
          <p:cNvPr id="18" name="Content Placeholder 6"/>
          <p:cNvSpPr txBox="1">
            <a:spLocks/>
          </p:cNvSpPr>
          <p:nvPr/>
        </p:nvSpPr>
        <p:spPr>
          <a:xfrm>
            <a:off x="2667000" y="638177"/>
            <a:ext cx="6477000" cy="5900736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000"/>
              </a:spcBef>
            </a:pPr>
            <a:r>
              <a:rPr lang="en-US" sz="3000" dirty="0"/>
              <a:t>Lines vary in appearance in five major ways.</a:t>
            </a:r>
          </a:p>
          <a:p>
            <a:pPr marL="62865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3000" i="1" dirty="0"/>
              <a:t>Length</a:t>
            </a:r>
            <a:r>
              <a:rPr lang="en-US" sz="3000" dirty="0"/>
              <a:t>.  Lines can be long or short.</a:t>
            </a:r>
          </a:p>
          <a:p>
            <a:pPr marL="62865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3000" i="1" dirty="0"/>
              <a:t>Width</a:t>
            </a:r>
            <a:r>
              <a:rPr lang="en-US" sz="3000" dirty="0"/>
              <a:t>.  Lines can be wide or thin.</a:t>
            </a:r>
          </a:p>
          <a:p>
            <a:pPr marL="62865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3000" i="1" dirty="0"/>
              <a:t>Texture</a:t>
            </a:r>
            <a:r>
              <a:rPr lang="en-US" sz="3000" dirty="0"/>
              <a:t>.  Lines can be rough or smooth.</a:t>
            </a:r>
          </a:p>
          <a:p>
            <a:pPr marL="62865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3000" i="1" dirty="0"/>
              <a:t>Direction</a:t>
            </a:r>
            <a:r>
              <a:rPr lang="en-US" sz="3000" dirty="0"/>
              <a:t>.  Lines can move in any direction, such as vertical, horizontal, or diagonal.</a:t>
            </a:r>
          </a:p>
          <a:p>
            <a:pPr marL="628650" indent="-342900">
              <a:spcBef>
                <a:spcPts val="1000"/>
              </a:spcBef>
              <a:buFont typeface="+mj-lt"/>
              <a:buAutoNum type="arabicPeriod"/>
            </a:pPr>
            <a:r>
              <a:rPr lang="en-US" sz="3000" i="1" dirty="0"/>
              <a:t>Degree of curve</a:t>
            </a:r>
            <a:r>
              <a:rPr lang="en-US" sz="3000" dirty="0"/>
              <a:t>.  Lines can curve gradually or not at all, becoming wavy, or form spirals.</a:t>
            </a:r>
          </a:p>
        </p:txBody>
      </p:sp>
    </p:spTree>
    <p:extLst>
      <p:ext uri="{BB962C8B-B14F-4D97-AF65-F5344CB8AC3E}">
        <p14:creationId xmlns:p14="http://schemas.microsoft.com/office/powerpoint/2010/main" val="149884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6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553402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These five kinds of lines can be combined in many, many ways.</a:t>
            </a:r>
          </a:p>
          <a:p>
            <a:pPr eaLnBrk="1" hangingPunct="1"/>
            <a:r>
              <a:rPr lang="en-US" altLang="en-US" sz="3200" dirty="0"/>
              <a:t>The media, tools, and surfaces used to make lines affect the way a line looks.</a:t>
            </a:r>
          </a:p>
          <a:p>
            <a:pPr eaLnBrk="1" hangingPunct="1"/>
            <a:r>
              <a:rPr lang="en-US" altLang="en-US" sz="3200" dirty="0"/>
              <a:t>A line drawn with chalk on a chalkboard looks smoother than a line drawn with chalk on a sidewalk.</a:t>
            </a:r>
          </a:p>
          <a:p>
            <a:pPr eaLnBrk="1" hangingPunct="1"/>
            <a:r>
              <a:rPr lang="en-US" altLang="en-US" sz="3200"/>
              <a:t>Artists use </a:t>
            </a:r>
            <a:r>
              <a:rPr lang="en-US" altLang="en-US" sz="3200" dirty="0"/>
              <a:t>different tools and materials to create different types of lines.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000"/>
            <a:ext cx="7886700" cy="16668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81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20662"/>
            <a:ext cx="4345801" cy="4351338"/>
          </a:xfrm>
        </p:spPr>
        <p:txBody>
          <a:bodyPr>
            <a:normAutofit/>
          </a:bodyPr>
          <a:lstStyle/>
          <a:p>
            <a:r>
              <a:rPr lang="en-US" sz="3200" dirty="0"/>
              <a:t>Notice the different ways that lines are used in these two paintings.</a:t>
            </a:r>
          </a:p>
          <a:p>
            <a:r>
              <a:rPr lang="en-US" sz="3200" dirty="0"/>
              <a:t>How many different line directions and variations do you see?</a:t>
            </a:r>
          </a:p>
        </p:txBody>
      </p:sp>
      <p:pic>
        <p:nvPicPr>
          <p:cNvPr id="4" name="Picture 2" descr="https://farm6.staticflickr.com/5060/5476434257_f7994a0d24_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8" t="12546" r="8802" b="13282"/>
          <a:stretch/>
        </p:blipFill>
        <p:spPr bwMode="auto">
          <a:xfrm>
            <a:off x="4419600" y="0"/>
            <a:ext cx="4724400" cy="30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19600" y="3048000"/>
            <a:ext cx="4724399" cy="616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600" dirty="0"/>
              <a:t>Georges Rouault.  </a:t>
            </a:r>
            <a:r>
              <a:rPr lang="en-US" sz="1600" i="1" dirty="0"/>
              <a:t>Christ and the Apostles</a:t>
            </a:r>
            <a:r>
              <a:rPr lang="en-US" sz="1600" dirty="0"/>
              <a:t>.  1937-38.  Oil on canvas.  26 x 40”</a:t>
            </a:r>
            <a:endParaRPr lang="en-US" sz="1600" i="1" dirty="0"/>
          </a:p>
        </p:txBody>
      </p:sp>
      <p:pic>
        <p:nvPicPr>
          <p:cNvPr id="2050" name="Picture 2" descr="http://2.bp.blogspot.com/_ERxywogDj9Y/S4PfT2gBsfI/AAAAAAAAAkI/pPuUq5aMn5c/s400/NGC_.176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3431"/>
            <a:ext cx="4345801" cy="268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6218527"/>
            <a:ext cx="4724399" cy="616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600" dirty="0"/>
              <a:t>Greg </a:t>
            </a:r>
            <a:r>
              <a:rPr lang="en-US" sz="1600" dirty="0" err="1"/>
              <a:t>Curnoe</a:t>
            </a:r>
            <a:r>
              <a:rPr lang="en-US" sz="1600" dirty="0"/>
              <a:t>.  </a:t>
            </a:r>
            <a:r>
              <a:rPr lang="en-US" sz="1600" i="1" dirty="0"/>
              <a:t>Mariposa 10 Speed</a:t>
            </a:r>
            <a:r>
              <a:rPr lang="en-US" sz="1600" dirty="0"/>
              <a:t>.  1973.  Watercolor over graphite on paper.  40 x 72”.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906904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0550" y="228600"/>
            <a:ext cx="7886700" cy="625474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Different Lines Express</a:t>
            </a:r>
          </a:p>
        </p:txBody>
      </p:sp>
      <p:sp>
        <p:nvSpPr>
          <p:cNvPr id="3075" name="Content Placeholder 6"/>
          <p:cNvSpPr>
            <a:spLocks noGrp="1"/>
          </p:cNvSpPr>
          <p:nvPr>
            <p:ph idx="1"/>
          </p:nvPr>
        </p:nvSpPr>
        <p:spPr>
          <a:xfrm>
            <a:off x="0" y="1095376"/>
            <a:ext cx="9144000" cy="553402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/>
              <a:t>Depending on its direction, a line can communicate, or express, different ideas or feelings.</a:t>
            </a:r>
          </a:p>
          <a:p>
            <a:pPr eaLnBrk="1" hangingPunct="1"/>
            <a:r>
              <a:rPr lang="en-US" altLang="en-US" sz="2800" dirty="0"/>
              <a:t>Vertical lines can make objects look taller.  For example, vertical lines on a wall can make low ceilings seem higher.</a:t>
            </a:r>
          </a:p>
          <a:p>
            <a:pPr eaLnBrk="1" hangingPunct="1"/>
            <a:r>
              <a:rPr lang="en-US" altLang="en-US" sz="2800" dirty="0"/>
              <a:t>Clothing designers use lines to manipulate how you see someone.</a:t>
            </a:r>
          </a:p>
          <a:p>
            <a:pPr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37203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9" y="1066800"/>
            <a:ext cx="3566885" cy="5567363"/>
          </a:xfrm>
        </p:spPr>
        <p:txBody>
          <a:bodyPr>
            <a:normAutofit/>
          </a:bodyPr>
          <a:lstStyle/>
          <a:p>
            <a:r>
              <a:rPr lang="en-US" sz="3000" u="sng" dirty="0"/>
              <a:t>Vertical lines</a:t>
            </a:r>
            <a:r>
              <a:rPr lang="en-US" sz="3000" dirty="0"/>
              <a:t> are </a:t>
            </a:r>
            <a:r>
              <a:rPr lang="en-US" sz="3000" i="1" dirty="0"/>
              <a:t>static</a:t>
            </a:r>
            <a:r>
              <a:rPr lang="en-US" sz="3000" dirty="0"/>
              <a:t>, or inactive.  They appear to be at rest.  They express stability.</a:t>
            </a:r>
          </a:p>
          <a:p>
            <a:r>
              <a:rPr lang="en-US" sz="3000" dirty="0"/>
              <a:t>Vertical lines can also give an impression of dignity, poise, stiffness, and formality, as shown in this painting.</a:t>
            </a:r>
          </a:p>
        </p:txBody>
      </p:sp>
      <p:pic>
        <p:nvPicPr>
          <p:cNvPr id="5" name="Picture 3" descr="at4 line and valu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t="59754" r="28613" b="4465"/>
          <a:stretch/>
        </p:blipFill>
        <p:spPr bwMode="auto">
          <a:xfrm>
            <a:off x="3682365" y="1143000"/>
            <a:ext cx="546163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82365" y="4800600"/>
            <a:ext cx="54543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Dan </a:t>
            </a:r>
            <a:r>
              <a:rPr lang="en-US" sz="1400" dirty="0" err="1"/>
              <a:t>Namingha</a:t>
            </a:r>
            <a:r>
              <a:rPr lang="en-US" sz="1400" dirty="0"/>
              <a:t>. </a:t>
            </a:r>
            <a:r>
              <a:rPr lang="en-US" sz="1400" i="1" dirty="0"/>
              <a:t>Blessing Rain Chant. </a:t>
            </a:r>
            <a:r>
              <a:rPr lang="en-US" sz="1400" dirty="0"/>
              <a:t>1992. Acrylic on canvas. 78 x 120”. </a:t>
            </a:r>
            <a:r>
              <a:rPr lang="en-US" sz="1400" dirty="0" err="1"/>
              <a:t>Niman</a:t>
            </a:r>
            <a:r>
              <a:rPr lang="en-US" sz="1400" dirty="0"/>
              <a:t> Fine Art , Santa Fe, New Mexico.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90550" y="228600"/>
            <a:ext cx="7886700" cy="625474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Vertical Lines</a:t>
            </a:r>
          </a:p>
        </p:txBody>
      </p:sp>
    </p:spTree>
    <p:extLst>
      <p:ext uri="{BB962C8B-B14F-4D97-AF65-F5344CB8AC3E}">
        <p14:creationId xmlns:p14="http://schemas.microsoft.com/office/powerpoint/2010/main" val="815777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" y="838200"/>
            <a:ext cx="9133064" cy="5567363"/>
          </a:xfrm>
        </p:spPr>
        <p:txBody>
          <a:bodyPr>
            <a:normAutofit/>
          </a:bodyPr>
          <a:lstStyle/>
          <a:p>
            <a:r>
              <a:rPr lang="en-US" sz="2800" u="sng" dirty="0"/>
              <a:t>Horizontal lines</a:t>
            </a:r>
            <a:r>
              <a:rPr lang="en-US" sz="2800" dirty="0"/>
              <a:t> are also static.  They express feelings of peace, rest, quiet, and stability.</a:t>
            </a:r>
          </a:p>
          <a:p>
            <a:r>
              <a:rPr lang="en-US" sz="2800" dirty="0"/>
              <a:t>Horizontal lines make you feel content, relaxed, and calm.</a:t>
            </a:r>
          </a:p>
          <a:p>
            <a:r>
              <a:rPr lang="en-US" sz="2800" dirty="0"/>
              <a:t>Strong horizontal lines create a sense of calm on this empty street.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18310" y="6513937"/>
            <a:ext cx="6618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Edward Hopper</a:t>
            </a:r>
            <a:r>
              <a:rPr lang="en-US" sz="1400" i="1" dirty="0"/>
              <a:t>.  Early Sunday Morning</a:t>
            </a:r>
            <a:r>
              <a:rPr lang="en-US" sz="1400" dirty="0"/>
              <a:t>.  1930.  Oil on canvas.  35 x 60”.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90550" y="228600"/>
            <a:ext cx="7886700" cy="625474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Horizontal Lines</a:t>
            </a:r>
          </a:p>
        </p:txBody>
      </p:sp>
      <p:pic>
        <p:nvPicPr>
          <p:cNvPr id="3074" name="Picture 2" descr="http://collectionimages.whitney.org/standard/191760/larger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39661"/>
            <a:ext cx="6429829" cy="373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395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" y="838200"/>
            <a:ext cx="8987972" cy="5567363"/>
          </a:xfrm>
        </p:spPr>
        <p:txBody>
          <a:bodyPr>
            <a:normAutofit/>
          </a:bodyPr>
          <a:lstStyle/>
          <a:p>
            <a:r>
              <a:rPr lang="en-US" sz="3200" dirty="0"/>
              <a:t>Unlike vertical and horizontal lines, diagonal and zigzag lines are </a:t>
            </a:r>
            <a:r>
              <a:rPr lang="en-US" sz="3200" i="1" dirty="0"/>
              <a:t>active</a:t>
            </a:r>
            <a:r>
              <a:rPr lang="en-US" sz="3200" dirty="0"/>
              <a:t> lines.  </a:t>
            </a:r>
          </a:p>
          <a:p>
            <a:r>
              <a:rPr lang="en-US" sz="3200" dirty="0"/>
              <a:t>They communicate action and movement because they seem to be pulled one way or the other.  </a:t>
            </a:r>
          </a:p>
          <a:p>
            <a:r>
              <a:rPr lang="en-US" sz="3200" dirty="0"/>
              <a:t>They are not at rest.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90550" y="76200"/>
            <a:ext cx="7886700" cy="625474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Diagonal  and Zigzag Lines</a:t>
            </a:r>
          </a:p>
        </p:txBody>
      </p:sp>
    </p:spTree>
    <p:extLst>
      <p:ext uri="{BB962C8B-B14F-4D97-AF65-F5344CB8AC3E}">
        <p14:creationId xmlns:p14="http://schemas.microsoft.com/office/powerpoint/2010/main" val="2184938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" y="838200"/>
            <a:ext cx="4644572" cy="5567363"/>
          </a:xfrm>
        </p:spPr>
        <p:txBody>
          <a:bodyPr>
            <a:normAutofit lnSpcReduction="10000"/>
          </a:bodyPr>
          <a:lstStyle/>
          <a:p>
            <a:r>
              <a:rPr lang="en-US" sz="2800" u="sng" dirty="0"/>
              <a:t>Diagonal lines</a:t>
            </a:r>
            <a:r>
              <a:rPr lang="en-US" sz="2800" dirty="0"/>
              <a:t> express instability, tension, activity, and excitement.</a:t>
            </a:r>
          </a:p>
          <a:p>
            <a:r>
              <a:rPr lang="en-US" sz="2800" dirty="0"/>
              <a:t>They appear to either rise or fall, sometimes making the viewer feel uncomfortable.</a:t>
            </a:r>
          </a:p>
          <a:p>
            <a:r>
              <a:rPr lang="en-US" sz="2800" dirty="0"/>
              <a:t>Artists use them to add tension or to create an exciting mood.</a:t>
            </a:r>
          </a:p>
          <a:p>
            <a:r>
              <a:rPr lang="en-US" sz="2800" dirty="0"/>
              <a:t>When two diagonals meet and seem to support each other, as in the roof of a house, they can appear stable.</a:t>
            </a:r>
          </a:p>
          <a:p>
            <a:endParaRPr lang="en-US" sz="280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90550" y="76200"/>
            <a:ext cx="7886700" cy="625474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Diagonal Lines</a:t>
            </a:r>
          </a:p>
        </p:txBody>
      </p:sp>
      <p:pic>
        <p:nvPicPr>
          <p:cNvPr id="7" name="Picture 2" descr="thomas hart benton country d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74826"/>
            <a:ext cx="4434114" cy="554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24400" y="6324600"/>
            <a:ext cx="44122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Thomas Hart Benton. </a:t>
            </a:r>
            <a:r>
              <a:rPr lang="en-US" sz="1400" i="1" dirty="0"/>
              <a:t>Country Dance.</a:t>
            </a:r>
            <a:r>
              <a:rPr lang="en-US" sz="1400" dirty="0"/>
              <a:t>1929. Oil on </a:t>
            </a:r>
            <a:r>
              <a:rPr lang="en-US" sz="1400" dirty="0" err="1"/>
              <a:t>gessoed</a:t>
            </a:r>
            <a:r>
              <a:rPr lang="en-US" sz="1400" dirty="0"/>
              <a:t> canvas. 30 x 25”. Private collection.</a:t>
            </a:r>
          </a:p>
        </p:txBody>
      </p:sp>
    </p:spTree>
    <p:extLst>
      <p:ext uri="{BB962C8B-B14F-4D97-AF65-F5344CB8AC3E}">
        <p14:creationId xmlns:p14="http://schemas.microsoft.com/office/powerpoint/2010/main" val="1495727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" y="838200"/>
            <a:ext cx="4644572" cy="5567363"/>
          </a:xfrm>
        </p:spPr>
        <p:txBody>
          <a:bodyPr>
            <a:normAutofit lnSpcReduction="10000"/>
          </a:bodyPr>
          <a:lstStyle/>
          <a:p>
            <a:r>
              <a:rPr lang="en-US" sz="2800" u="sng" dirty="0"/>
              <a:t>Zigzag lines</a:t>
            </a:r>
            <a:r>
              <a:rPr lang="en-US" sz="2800" dirty="0"/>
              <a:t> create confusion.  They are extremely active and evoke feelings of excitement and nervousness.</a:t>
            </a:r>
          </a:p>
          <a:p>
            <a:r>
              <a:rPr lang="en-US" sz="2800" dirty="0"/>
              <a:t>The degree of intensity is indicated by the direction of the zigzag.  Horizontal zigzags are less active than vertical ones.</a:t>
            </a:r>
          </a:p>
          <a:p>
            <a:r>
              <a:rPr lang="en-US" sz="2800" dirty="0"/>
              <a:t>Sheeler uses diagonal lines to indicate the houses are sliding into the flood waters.  Notice how the houses that have not been affected by the flood are still vertical.</a:t>
            </a:r>
          </a:p>
          <a:p>
            <a:endParaRPr lang="en-US" sz="280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90550" y="76200"/>
            <a:ext cx="7886700" cy="625474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Zigzag Lines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24400" y="6324600"/>
            <a:ext cx="44122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Charles Sheeler.  </a:t>
            </a:r>
            <a:r>
              <a:rPr lang="en-US" sz="1400" i="1" dirty="0"/>
              <a:t>Catastrophe No. 2.  </a:t>
            </a:r>
            <a:r>
              <a:rPr lang="en-US" sz="1400" dirty="0"/>
              <a:t>1944.  Tempera on panel.  17 x 14”</a:t>
            </a:r>
          </a:p>
        </p:txBody>
      </p:sp>
      <p:pic>
        <p:nvPicPr>
          <p:cNvPr id="4098" name="Picture 2" descr="https://mhssheeler.files.wordpress.com/2012/02/catastroph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84751"/>
            <a:ext cx="4488492" cy="367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0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382000" cy="1676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Before we start, here is an artist that uses line with sand painting.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124200"/>
            <a:ext cx="8382000" cy="1655762"/>
          </a:xfrm>
        </p:spPr>
        <p:txBody>
          <a:bodyPr>
            <a:noAutofit/>
          </a:bodyPr>
          <a:lstStyle/>
          <a:p>
            <a:pPr algn="l"/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09600" y="3105835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hlinkClick r:id="rId2"/>
              </a:rPr>
              <a:t>https://www.youtube.com/watch?v=jWAa7EigJRs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5643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" y="757237"/>
            <a:ext cx="5158922" cy="5567363"/>
          </a:xfrm>
        </p:spPr>
        <p:txBody>
          <a:bodyPr>
            <a:noAutofit/>
          </a:bodyPr>
          <a:lstStyle/>
          <a:p>
            <a:r>
              <a:rPr lang="en-US" sz="2900" dirty="0"/>
              <a:t>Curved lines change direction, so they too express activity.</a:t>
            </a:r>
          </a:p>
          <a:p>
            <a:r>
              <a:rPr lang="en-US" sz="2900" dirty="0"/>
              <a:t>How much activity they express depends on the type and direction of the curve.</a:t>
            </a:r>
          </a:p>
          <a:p>
            <a:r>
              <a:rPr lang="en-US" sz="2900" dirty="0"/>
              <a:t>The less active the curve, the calmer the feeling.</a:t>
            </a:r>
          </a:p>
          <a:p>
            <a:r>
              <a:rPr lang="en-US" sz="2900" dirty="0"/>
              <a:t>All curved lines are graceful.</a:t>
            </a:r>
          </a:p>
          <a:p>
            <a:r>
              <a:rPr lang="en-US" sz="2900" dirty="0"/>
              <a:t>Curved lines are often used in interior decoration to suggest a feeling of luxury.</a:t>
            </a:r>
          </a:p>
          <a:p>
            <a:r>
              <a:rPr lang="en-US" sz="2900" dirty="0"/>
              <a:t>Spiral curves wind around a central point and are hypnotic.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590550" y="76200"/>
            <a:ext cx="3829050" cy="625474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Curved Lines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162550" y="6324600"/>
            <a:ext cx="39741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Italian, Venice.  Bedroom from the </a:t>
            </a:r>
            <a:r>
              <a:rPr lang="en-US" sz="1400" dirty="0" err="1"/>
              <a:t>Sagredo</a:t>
            </a:r>
            <a:r>
              <a:rPr lang="en-US" sz="1400" dirty="0"/>
              <a:t> Palace.  C. 1725-35.  </a:t>
            </a:r>
          </a:p>
        </p:txBody>
      </p:sp>
      <p:pic>
        <p:nvPicPr>
          <p:cNvPr id="7170" name="Picture 2" descr="http://www.metmuseum.org/connections/images/c2/c2_06.1335.1a-d_v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228600"/>
            <a:ext cx="3981450" cy="6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063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" y="757237"/>
            <a:ext cx="4568372" cy="5567363"/>
          </a:xfrm>
        </p:spPr>
        <p:txBody>
          <a:bodyPr>
            <a:noAutofit/>
          </a:bodyPr>
          <a:lstStyle/>
          <a:p>
            <a:r>
              <a:rPr lang="en-US" sz="3200" dirty="0"/>
              <a:t>A </a:t>
            </a:r>
            <a:r>
              <a:rPr lang="en-US" sz="3200" u="sng" dirty="0"/>
              <a:t>contour line</a:t>
            </a:r>
            <a:r>
              <a:rPr lang="en-US" sz="3200" dirty="0"/>
              <a:t> defines the edges and surface ridges of an object.</a:t>
            </a:r>
          </a:p>
          <a:p>
            <a:r>
              <a:rPr lang="en-US" sz="3200" dirty="0"/>
              <a:t>A contour line also creates a boundary separating one area from another.</a:t>
            </a:r>
          </a:p>
          <a:p>
            <a:endParaRPr lang="en-US" sz="290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81000" y="76200"/>
            <a:ext cx="4191000" cy="625474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Contour Drawing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24400" y="6324600"/>
            <a:ext cx="4572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Benny Andrews, </a:t>
            </a:r>
            <a:r>
              <a:rPr lang="en-US" sz="1400" i="1" dirty="0"/>
              <a:t>Burial (Georgia). </a:t>
            </a:r>
            <a:r>
              <a:rPr lang="en-US" sz="1400" dirty="0"/>
              <a:t>1965. Pen and ink.</a:t>
            </a:r>
          </a:p>
        </p:txBody>
      </p:sp>
      <p:pic>
        <p:nvPicPr>
          <p:cNvPr id="8194" name="Picture 2" descr="https://s-media-cache-ak0.pinimg.com/236x/b2/a2/e5/b2a2e58e11a1050669a3ff18ff451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792" y="14514"/>
            <a:ext cx="4296208" cy="624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789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7" y="757237"/>
            <a:ext cx="5254173" cy="5567363"/>
          </a:xfrm>
        </p:spPr>
        <p:txBody>
          <a:bodyPr>
            <a:noAutofit/>
          </a:bodyPr>
          <a:lstStyle/>
          <a:p>
            <a:r>
              <a:rPr lang="en-US" sz="3200" dirty="0"/>
              <a:t>A </a:t>
            </a:r>
            <a:r>
              <a:rPr lang="en-US" sz="3200" u="sng" dirty="0"/>
              <a:t>gesture</a:t>
            </a:r>
            <a:r>
              <a:rPr lang="en-US" sz="3200" dirty="0"/>
              <a:t> is an expressive movement.</a:t>
            </a:r>
          </a:p>
          <a:p>
            <a:r>
              <a:rPr lang="en-US" sz="3200" dirty="0"/>
              <a:t>The purpose of drawing gestures is to capture the feeling of motion.</a:t>
            </a:r>
          </a:p>
          <a:p>
            <a:r>
              <a:rPr lang="en-US" sz="3200" dirty="0"/>
              <a:t>A gesture drawing does not use a lot of detail.</a:t>
            </a:r>
          </a:p>
          <a:p>
            <a:pPr marL="171450" lvl="1">
              <a:spcBef>
                <a:spcPts val="750"/>
              </a:spcBef>
            </a:pPr>
            <a:r>
              <a:rPr lang="en-US" sz="3200" dirty="0"/>
              <a:t>Drawn quickly, loosely, recklessly.</a:t>
            </a:r>
          </a:p>
          <a:p>
            <a:r>
              <a:rPr lang="en-US" sz="3200" dirty="0"/>
              <a:t>May resemble scribbles.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81000" y="76200"/>
            <a:ext cx="4038600" cy="625474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Gesture Drawing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14800" y="6248400"/>
            <a:ext cx="518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Jacopo Tintoretto.  </a:t>
            </a:r>
            <a:r>
              <a:rPr lang="en-US" sz="1400" i="1" dirty="0"/>
              <a:t>Standing Youth with His Arm Raised, Seen from Behind</a:t>
            </a:r>
            <a:r>
              <a:rPr lang="en-US" sz="1400" dirty="0"/>
              <a:t>.  Black chalk on laid paper.  15 x 9”.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1" r="35508"/>
          <a:stretch/>
        </p:blipFill>
        <p:spPr>
          <a:xfrm>
            <a:off x="5257801" y="0"/>
            <a:ext cx="3886200" cy="61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45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" y="757238"/>
            <a:ext cx="9140372" cy="2475518"/>
          </a:xfrm>
        </p:spPr>
        <p:txBody>
          <a:bodyPr>
            <a:noAutofit/>
          </a:bodyPr>
          <a:lstStyle/>
          <a:p>
            <a:r>
              <a:rPr lang="en-US" sz="2900" u="sng" dirty="0"/>
              <a:t>Calligraphy</a:t>
            </a:r>
            <a:r>
              <a:rPr lang="en-US" sz="2900" dirty="0"/>
              <a:t> means beautiful handwriting.</a:t>
            </a:r>
          </a:p>
          <a:p>
            <a:r>
              <a:rPr lang="en-US" sz="2900" dirty="0"/>
              <a:t>Often associated with Asian writing and art.</a:t>
            </a:r>
          </a:p>
          <a:p>
            <a:r>
              <a:rPr lang="en-US" sz="2900" dirty="0"/>
              <a:t>Calligraphic lines are usually made with brushstrokes that change from thin to thick in one stroke.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628" y="76200"/>
            <a:ext cx="9140372" cy="625474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Calligraphic Drawing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90600" y="6550223"/>
            <a:ext cx="7772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/>
              <a:t>Gu</a:t>
            </a:r>
            <a:r>
              <a:rPr lang="en-US" sz="1400" dirty="0"/>
              <a:t> Mei.  </a:t>
            </a:r>
            <a:r>
              <a:rPr lang="en-US" sz="1400" i="1" dirty="0"/>
              <a:t>Orchids and Rocks</a:t>
            </a:r>
            <a:r>
              <a:rPr lang="en-US" sz="1400" dirty="0"/>
              <a:t>.  1644.  Ming dynasty.  Detail of handscroll.  Ink on paper.  11 x 68”.</a:t>
            </a:r>
          </a:p>
        </p:txBody>
      </p:sp>
      <p:pic>
        <p:nvPicPr>
          <p:cNvPr id="1026" name="Picture 2" descr="http://www.asia.si.edu/collections/zoom/S1987.2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4"/>
          <a:stretch/>
        </p:blipFill>
        <p:spPr bwMode="auto">
          <a:xfrm>
            <a:off x="1066800" y="2676189"/>
            <a:ext cx="6781800" cy="385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17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" y="757238"/>
            <a:ext cx="9140372" cy="5033962"/>
          </a:xfrm>
        </p:spPr>
        <p:txBody>
          <a:bodyPr>
            <a:noAutofit/>
          </a:bodyPr>
          <a:lstStyle/>
          <a:p>
            <a:r>
              <a:rPr lang="en-US" sz="3200" u="sng" dirty="0"/>
              <a:t>Value</a:t>
            </a:r>
            <a:r>
              <a:rPr lang="en-US" sz="3200" dirty="0"/>
              <a:t> is the Element of Art that describes the darkness or lightness of an object.</a:t>
            </a:r>
          </a:p>
          <a:p>
            <a:r>
              <a:rPr lang="en-US" sz="3200" dirty="0"/>
              <a:t>Value depends in how much light a surface reflects.</a:t>
            </a:r>
          </a:p>
          <a:p>
            <a:r>
              <a:rPr lang="en-US" sz="3200" dirty="0"/>
              <a:t>A surface has a dark value if it reflects little light.</a:t>
            </a:r>
          </a:p>
          <a:p>
            <a:r>
              <a:rPr lang="en-US" sz="3200" dirty="0"/>
              <a:t>It has a light value if it reflects a lot of light.</a:t>
            </a:r>
          </a:p>
          <a:p>
            <a:r>
              <a:rPr lang="en-US" sz="3200" dirty="0"/>
              <a:t>Value is closely related to the way every element of art and principle of design works.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3628" y="76200"/>
            <a:ext cx="9140372" cy="625474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Line and Value</a:t>
            </a:r>
          </a:p>
        </p:txBody>
      </p:sp>
    </p:spTree>
    <p:extLst>
      <p:ext uri="{BB962C8B-B14F-4D97-AF65-F5344CB8AC3E}">
        <p14:creationId xmlns:p14="http://schemas.microsoft.com/office/powerpoint/2010/main" val="2340314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" y="152401"/>
            <a:ext cx="4796972" cy="6172200"/>
          </a:xfrm>
        </p:spPr>
        <p:txBody>
          <a:bodyPr>
            <a:noAutofit/>
          </a:bodyPr>
          <a:lstStyle/>
          <a:p>
            <a:r>
              <a:rPr lang="en-US" sz="3200" u="sng" dirty="0"/>
              <a:t>Crosshatching</a:t>
            </a:r>
            <a:r>
              <a:rPr lang="en-US" sz="3200" dirty="0"/>
              <a:t> is the technique of using crossed lines for shading.</a:t>
            </a:r>
          </a:p>
          <a:p>
            <a:r>
              <a:rPr lang="en-US" sz="3200" dirty="0"/>
              <a:t>The value created by groups of line depends on many things: the number of lines, the size of spaces between the lines, the media, and the tools.</a:t>
            </a:r>
          </a:p>
        </p:txBody>
      </p:sp>
      <p:pic>
        <p:nvPicPr>
          <p:cNvPr id="7" name="Picture 2" descr="at4 albrecht durer an oriental ruler seated on his throne"/>
          <p:cNvPicPr>
            <a:picLocks noChangeAspect="1" noChangeArrowheads="1"/>
          </p:cNvPicPr>
          <p:nvPr/>
        </p:nvPicPr>
        <p:blipFill>
          <a:blip r:embed="rId2">
            <a:lum bright="-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122" y="152400"/>
            <a:ext cx="3858654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136122" y="6182380"/>
            <a:ext cx="40078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Albrecht Durer. </a:t>
            </a:r>
            <a:r>
              <a:rPr lang="en-US" sz="1400" i="1" dirty="0"/>
              <a:t>An Oriental Ruler Seated on His Throne. </a:t>
            </a:r>
            <a:r>
              <a:rPr lang="en-US" sz="1400" dirty="0"/>
              <a:t>C.1495. Pen and ink. 12 x 7 ¾”. </a:t>
            </a:r>
          </a:p>
        </p:txBody>
      </p:sp>
    </p:spTree>
    <p:extLst>
      <p:ext uri="{BB962C8B-B14F-4D97-AF65-F5344CB8AC3E}">
        <p14:creationId xmlns:p14="http://schemas.microsoft.com/office/powerpoint/2010/main" val="2960249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3962400" cy="155575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A </a:t>
            </a:r>
            <a:r>
              <a:rPr lang="en-US" sz="3200" u="sng" dirty="0"/>
              <a:t>Cross-contour line</a:t>
            </a:r>
            <a:r>
              <a:rPr lang="en-US" sz="3200" dirty="0"/>
              <a:t> is a line that crosses and defines a surface between the edges or between the contour lines.</a:t>
            </a:r>
          </a:p>
          <a:p>
            <a:pPr eaLnBrk="1" hangingPunct="1"/>
            <a:r>
              <a:rPr lang="en-US" sz="3200" dirty="0"/>
              <a:t>They are perpendicular to the contour lines.</a:t>
            </a:r>
          </a:p>
        </p:txBody>
      </p:sp>
      <p:pic>
        <p:nvPicPr>
          <p:cNvPr id="12294" name="Picture 6" descr="http://s1.hubimg.com/u/1839916_f2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6" r="11205" b="13048"/>
          <a:stretch/>
        </p:blipFill>
        <p:spPr bwMode="auto">
          <a:xfrm>
            <a:off x="4419600" y="509587"/>
            <a:ext cx="3886200" cy="518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566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dirty="0"/>
              <a:t>Line and Movement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627562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/>
              <a:t>The different ways in which lines are made, can create the feeling of movement.  </a:t>
            </a:r>
          </a:p>
          <a:p>
            <a:pPr eaLnBrk="1" hangingPunct="1"/>
            <a:r>
              <a:rPr lang="en-US" sz="3200" dirty="0"/>
              <a:t>Shown is “Grove of Cypress” by Vincent Van Gogh.</a:t>
            </a:r>
          </a:p>
          <a:p>
            <a:pPr eaLnBrk="1" hangingPunct="1"/>
            <a:r>
              <a:rPr lang="en-US" sz="3200" dirty="0"/>
              <a:t>The lines used to create this piece give the feeling that the trees are in the wind.</a:t>
            </a:r>
          </a:p>
        </p:txBody>
      </p:sp>
      <p:pic>
        <p:nvPicPr>
          <p:cNvPr id="19460" name="Picture 3" descr="grove of cypr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2" y="1357312"/>
            <a:ext cx="4211638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4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2400"/>
            <a:ext cx="6858000" cy="55403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 for Chapter 5: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8382000" cy="4191000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Observe the lines in your environment more closely.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Name the different kinds of lines.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Tell the five ways lines can vary in appearance.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Understand the expressive qualities of meanings of different lines in works of art.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Use lines to make contour, gesture, and calligraphic drawings.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/>
              <a:t>Use lines to change values.</a:t>
            </a:r>
          </a:p>
        </p:txBody>
      </p:sp>
    </p:spTree>
    <p:extLst>
      <p:ext uri="{BB962C8B-B14F-4D97-AF65-F5344CB8AC3E}">
        <p14:creationId xmlns:p14="http://schemas.microsoft.com/office/powerpoint/2010/main" val="418567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0550" y="76200"/>
            <a:ext cx="7886700" cy="625474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</a:p>
        </p:txBody>
      </p:sp>
      <p:sp>
        <p:nvSpPr>
          <p:cNvPr id="3075" name="Content Placeholder 6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53402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600" dirty="0"/>
              <a:t>Line is an Element of Art.</a:t>
            </a:r>
          </a:p>
          <a:p>
            <a:pPr eaLnBrk="1" hangingPunct="1"/>
            <a:r>
              <a:rPr lang="en-US" altLang="en-US" sz="2600" dirty="0"/>
              <a:t>Lines are all around us everyday.  When you write, you are using lines.</a:t>
            </a:r>
          </a:p>
          <a:p>
            <a:pPr eaLnBrk="1" hangingPunct="1"/>
            <a:r>
              <a:rPr lang="en-US" altLang="en-US" sz="2600" dirty="0"/>
              <a:t>If you wait in line for something, you are a part of a line.</a:t>
            </a:r>
          </a:p>
          <a:p>
            <a:pPr eaLnBrk="1" hangingPunct="1"/>
            <a:r>
              <a:rPr lang="en-US" altLang="en-US" sz="2600" dirty="0"/>
              <a:t>How many lines do you see in each picture?</a:t>
            </a:r>
          </a:p>
          <a:p>
            <a:pPr eaLnBrk="1" hangingPunct="1"/>
            <a:endParaRPr lang="en-US" altLang="en-US" sz="2600" dirty="0"/>
          </a:p>
        </p:txBody>
      </p:sp>
      <p:pic>
        <p:nvPicPr>
          <p:cNvPr id="1026" name="Picture 2" descr="http://images.fineartamerica.com/images-medium-large-5/winter-tree-line-in-black-and-white-ann-powe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/>
          <a:stretch/>
        </p:blipFill>
        <p:spPr bwMode="auto">
          <a:xfrm>
            <a:off x="4042981" y="2971800"/>
            <a:ext cx="5101019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ib.net/wp-content/uploads/2014/06/knotty-rop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" y="2971800"/>
            <a:ext cx="3967160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60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796" y="5285232"/>
            <a:ext cx="3915808" cy="734568"/>
          </a:xfrm>
        </p:spPr>
        <p:txBody>
          <a:bodyPr>
            <a:noAutofit/>
          </a:bodyPr>
          <a:lstStyle/>
          <a:p>
            <a:r>
              <a:rPr lang="en-US" sz="1600" dirty="0"/>
              <a:t>Leo F. Twiggs.  </a:t>
            </a:r>
            <a:r>
              <a:rPr lang="en-US" sz="1600" i="1" dirty="0"/>
              <a:t>East Wind Suite: Door.  </a:t>
            </a:r>
            <a:r>
              <a:rPr lang="en-US" sz="1600" dirty="0"/>
              <a:t>1989.  Batik: Dyes and wax resist on cotton.  24” x 20”.</a:t>
            </a:r>
            <a:endParaRPr lang="en-US" sz="1600" i="1" dirty="0"/>
          </a:p>
        </p:txBody>
      </p:sp>
      <p:sp>
        <p:nvSpPr>
          <p:cNvPr id="6" name="Title 1"/>
          <p:cNvSpPr>
            <a:spLocks noGrp="1"/>
          </p:cNvSpPr>
          <p:nvPr>
            <p:ph type="body" sz="half" idx="2"/>
          </p:nvPr>
        </p:nvSpPr>
        <p:spPr>
          <a:xfrm>
            <a:off x="23416" y="76200"/>
            <a:ext cx="5005784" cy="6248400"/>
          </a:xfrm>
        </p:spPr>
        <p:txBody>
          <a:bodyPr>
            <a:normAutofit fontScale="97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Study this artwork.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work is called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Door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 Do you see a door?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kind of lines define the dark shape?  What does this imply?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does the artist’s use of line affect the mood of this painting?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feeling do you get about what is happening?</a:t>
            </a:r>
          </a:p>
        </p:txBody>
      </p:sp>
      <p:pic>
        <p:nvPicPr>
          <p:cNvPr id="2050" name="Picture 2" descr="http://bloximages.chicago2.vip.townnews.com/thetandd.com/content/tncms/assets/v3/editorial/4/3b/43babebc-41e6-11e4-ba3c-734416e904ab/541f5e4db31c0.image.jpg?resize=620%2C88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" t="14899" r="5393" b="14326"/>
          <a:stretch/>
        </p:blipFill>
        <p:spPr bwMode="auto">
          <a:xfrm>
            <a:off x="5105400" y="762000"/>
            <a:ext cx="4038600" cy="452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075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0550" y="228600"/>
            <a:ext cx="7886700" cy="625474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is line?</a:t>
            </a:r>
          </a:p>
        </p:txBody>
      </p:sp>
      <p:sp>
        <p:nvSpPr>
          <p:cNvPr id="3075" name="Content Placeholder 6"/>
          <p:cNvSpPr>
            <a:spLocks noGrp="1"/>
          </p:cNvSpPr>
          <p:nvPr>
            <p:ph idx="1"/>
          </p:nvPr>
        </p:nvSpPr>
        <p:spPr>
          <a:xfrm>
            <a:off x="0" y="1095376"/>
            <a:ext cx="3434704" cy="553402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000" dirty="0"/>
              <a:t>A </a:t>
            </a:r>
            <a:r>
              <a:rPr lang="en-US" altLang="en-US" sz="3000" u="sng" dirty="0"/>
              <a:t>line</a:t>
            </a:r>
            <a:r>
              <a:rPr lang="en-US" altLang="en-US" sz="3000" dirty="0"/>
              <a:t> is a mark drawn with a pointed, moving tool.</a:t>
            </a:r>
          </a:p>
          <a:p>
            <a:pPr eaLnBrk="1" hangingPunct="1"/>
            <a:r>
              <a:rPr lang="en-US" altLang="en-US" sz="3000" dirty="0"/>
              <a:t>Artists use lines to control your eye movement.</a:t>
            </a:r>
          </a:p>
          <a:p>
            <a:pPr eaLnBrk="1" hangingPunct="1"/>
            <a:r>
              <a:rPr lang="en-US" altLang="en-US" sz="3000" dirty="0"/>
              <a:t>Lines can lead your eyes into, around, and out of visual images.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52800" y="5361432"/>
            <a:ext cx="5791200" cy="7345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600" dirty="0"/>
              <a:t>Grant Wood.  </a:t>
            </a:r>
            <a:r>
              <a:rPr lang="en-US" sz="1600" i="1" dirty="0"/>
              <a:t>Midnight Ride of Paul Revere</a:t>
            </a:r>
            <a:r>
              <a:rPr lang="en-US" sz="1600" dirty="0"/>
              <a:t>.  1931.  Oil on Masonite.  10” x 40”.</a:t>
            </a:r>
            <a:endParaRPr lang="en-US" sz="1600" i="1" dirty="0"/>
          </a:p>
        </p:txBody>
      </p:sp>
      <p:pic>
        <p:nvPicPr>
          <p:cNvPr id="3074" name="Picture 2" descr="http://c300221.r21.cf1.rackcdn.com/grant-wood-the-midnight-ride-of-paul-revere-1931-1349042381_o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04" y="1051496"/>
            <a:ext cx="5709296" cy="42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57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6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553402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/>
              <a:t>A line has width as well as length, but the width of a line is usually small compared to its length.</a:t>
            </a:r>
          </a:p>
          <a:p>
            <a:pPr eaLnBrk="1" hangingPunct="1"/>
            <a:r>
              <a:rPr lang="en-US" altLang="en-US" sz="3200" dirty="0"/>
              <a:t>A line is one-dimensional.  Its one dimension is its length.</a:t>
            </a:r>
          </a:p>
          <a:p>
            <a:pPr eaLnBrk="1" hangingPunct="1"/>
            <a:r>
              <a:rPr lang="en-US" altLang="en-US" sz="3200" u="sng" dirty="0"/>
              <a:t>Dimension</a:t>
            </a:r>
            <a:r>
              <a:rPr lang="en-US" altLang="en-US" sz="3200" dirty="0"/>
              <a:t> is the amount of space an object takes up in one direction.</a:t>
            </a:r>
          </a:p>
          <a:p>
            <a:pPr eaLnBrk="1" hangingPunct="1"/>
            <a:r>
              <a:rPr lang="en-US" altLang="en-US" sz="3200" dirty="0"/>
              <a:t>Artist often think of line as the path of a dot through space.</a:t>
            </a:r>
          </a:p>
          <a:p>
            <a:pPr eaLnBrk="1" hangingPunct="1"/>
            <a:r>
              <a:rPr lang="en-US" altLang="en-US" sz="3200" dirty="0"/>
              <a:t>Your eyes follow the movement of a line.</a:t>
            </a:r>
          </a:p>
          <a:p>
            <a:pPr eaLnBrk="1" hangingPunct="1"/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7289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6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5534024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000" dirty="0"/>
              <a:t>Notice the difference between the photo on the left, and the drawing on the right.</a:t>
            </a:r>
          </a:p>
          <a:p>
            <a:pPr eaLnBrk="1" hangingPunct="1"/>
            <a:r>
              <a:rPr lang="en-US" altLang="en-US" sz="3000" dirty="0"/>
              <a:t>Lines are being used here to show the edges of each shape.</a:t>
            </a:r>
          </a:p>
          <a:p>
            <a:pPr eaLnBrk="1" hangingPunct="1"/>
            <a:r>
              <a:rPr lang="en-US" altLang="en-US" sz="3000" u="sng" dirty="0"/>
              <a:t>Outline</a:t>
            </a:r>
            <a:r>
              <a:rPr lang="en-US" altLang="en-US" sz="3000" dirty="0"/>
              <a:t> is a line that shows or creates the outer edges of a shape.</a:t>
            </a:r>
          </a:p>
        </p:txBody>
      </p:sp>
      <p:pic>
        <p:nvPicPr>
          <p:cNvPr id="4" name="Picture 3" descr="at4 real 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837237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55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6165346"/>
            <a:ext cx="3505200" cy="616454"/>
          </a:xfrm>
        </p:spPr>
        <p:txBody>
          <a:bodyPr>
            <a:noAutofit/>
          </a:bodyPr>
          <a:lstStyle/>
          <a:p>
            <a:r>
              <a:rPr lang="en-US" sz="1600" dirty="0"/>
              <a:t>Yvonne </a:t>
            </a:r>
            <a:r>
              <a:rPr lang="en-US" sz="1600" dirty="0" err="1"/>
              <a:t>Jacquette</a:t>
            </a:r>
            <a:r>
              <a:rPr lang="en-US" sz="1600" dirty="0"/>
              <a:t>.  </a:t>
            </a:r>
            <a:r>
              <a:rPr lang="en-US" sz="1600" i="1" dirty="0"/>
              <a:t>East River View at Night</a:t>
            </a:r>
            <a:r>
              <a:rPr lang="en-US" sz="1600" dirty="0"/>
              <a:t>.  1978.  Pastel on Paper.  19” x 23”</a:t>
            </a:r>
            <a:endParaRPr lang="en-US" sz="1600" i="1" dirty="0"/>
          </a:p>
        </p:txBody>
      </p:sp>
      <p:sp>
        <p:nvSpPr>
          <p:cNvPr id="6" name="Title 1"/>
          <p:cNvSpPr>
            <a:spLocks noGrp="1"/>
          </p:cNvSpPr>
          <p:nvPr>
            <p:ph type="body" sz="half" idx="2"/>
          </p:nvPr>
        </p:nvSpPr>
        <p:spPr>
          <a:xfrm>
            <a:off x="23416" y="76200"/>
            <a:ext cx="5767784" cy="6248400"/>
          </a:xfrm>
        </p:spPr>
        <p:txBody>
          <a:bodyPr>
            <a:no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Study this artwork.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The series of white dots representing car headlights creates lines that pull your eyes up into the picture.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At first the dots are widely spaced, but as you follow them, they get closer and closer together until the line is almost solid.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000" u="sng" dirty="0">
                <a:latin typeface="Arial" panose="020B0604020202020204" pitchFamily="34" charset="0"/>
                <a:cs typeface="Arial" panose="020B0604020202020204" pitchFamily="34" charset="0"/>
              </a:rPr>
              <a:t>Implied lines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are a series of points that the viewers eyes automatically connect.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Implied lines are only suggested; they are not real.</a:t>
            </a:r>
          </a:p>
        </p:txBody>
      </p:sp>
      <p:pic>
        <p:nvPicPr>
          <p:cNvPr id="4098" name="Picture 2" descr="https://s-media-cache-ak0.pinimg.com/236x/b0/ce/c8/b0cec8f2694b475211bd872a082973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27" y="0"/>
            <a:ext cx="3082673" cy="616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55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6508</TotalTime>
  <Words>1633</Words>
  <Application>Microsoft Office PowerPoint</Application>
  <PresentationFormat>On-screen Show (4:3)</PresentationFormat>
  <Paragraphs>136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ARTTALK  Chapter 5  Line</vt:lpstr>
      <vt:lpstr>Before we start, here is an artist that uses line with sand painting.</vt:lpstr>
      <vt:lpstr>Objectives for Chapter 5:</vt:lpstr>
      <vt:lpstr>Line</vt:lpstr>
      <vt:lpstr>Leo F. Twiggs.  East Wind Suite: Door.  1989.  Batik: Dyes and wax resist on cotton.  24” x 20”.</vt:lpstr>
      <vt:lpstr>What is line?</vt:lpstr>
      <vt:lpstr>PowerPoint Presentation</vt:lpstr>
      <vt:lpstr>PowerPoint Presentation</vt:lpstr>
      <vt:lpstr>Yvonne Jacquette.  East River View at Night.  1978.  Pastel on Paper.  19” x 23”</vt:lpstr>
      <vt:lpstr>Kinds of Lines</vt:lpstr>
      <vt:lpstr>PowerPoint Presentation</vt:lpstr>
      <vt:lpstr>PowerPoint Presentation</vt:lpstr>
      <vt:lpstr>PowerPoint Presentation</vt:lpstr>
      <vt:lpstr>What Different Lines Express</vt:lpstr>
      <vt:lpstr>Vertical Lines</vt:lpstr>
      <vt:lpstr>Horizontal Lines</vt:lpstr>
      <vt:lpstr>Diagonal  and Zigzag Lines</vt:lpstr>
      <vt:lpstr>Diagonal Lines</vt:lpstr>
      <vt:lpstr>Zigzag Lines</vt:lpstr>
      <vt:lpstr>Curved Lines</vt:lpstr>
      <vt:lpstr>Contour Drawing</vt:lpstr>
      <vt:lpstr>Gesture Drawing</vt:lpstr>
      <vt:lpstr>Calligraphic Drawing</vt:lpstr>
      <vt:lpstr>Line and Value</vt:lpstr>
      <vt:lpstr>PowerPoint Presentation</vt:lpstr>
      <vt:lpstr>PowerPoint Presentation</vt:lpstr>
      <vt:lpstr>Line and Movement</vt:lpstr>
    </vt:vector>
  </TitlesOfParts>
  <Company>Corsicana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Stephanie Ford</dc:creator>
  <cp:lastModifiedBy>Chelsey Cope</cp:lastModifiedBy>
  <cp:revision>708</cp:revision>
  <dcterms:created xsi:type="dcterms:W3CDTF">2010-09-17T19:48:21Z</dcterms:created>
  <dcterms:modified xsi:type="dcterms:W3CDTF">2016-09-14T16:36:49Z</dcterms:modified>
</cp:coreProperties>
</file>