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385" r:id="rId3"/>
    <p:sldId id="343" r:id="rId4"/>
    <p:sldId id="387" r:id="rId5"/>
    <p:sldId id="282" r:id="rId6"/>
    <p:sldId id="267" r:id="rId7"/>
    <p:sldId id="325" r:id="rId8"/>
    <p:sldId id="326" r:id="rId9"/>
    <p:sldId id="388" r:id="rId10"/>
    <p:sldId id="327" r:id="rId11"/>
    <p:sldId id="328" r:id="rId12"/>
    <p:sldId id="323" r:id="rId13"/>
    <p:sldId id="329" r:id="rId14"/>
    <p:sldId id="330" r:id="rId15"/>
    <p:sldId id="389" r:id="rId16"/>
    <p:sldId id="331" r:id="rId17"/>
    <p:sldId id="333" r:id="rId18"/>
    <p:sldId id="334" r:id="rId19"/>
    <p:sldId id="391" r:id="rId20"/>
    <p:sldId id="335" r:id="rId21"/>
    <p:sldId id="336" r:id="rId22"/>
    <p:sldId id="392" r:id="rId23"/>
    <p:sldId id="337" r:id="rId24"/>
    <p:sldId id="377" r:id="rId25"/>
    <p:sldId id="338" r:id="rId26"/>
    <p:sldId id="339" r:id="rId27"/>
    <p:sldId id="340" r:id="rId28"/>
    <p:sldId id="341" r:id="rId29"/>
    <p:sldId id="342" r:id="rId30"/>
    <p:sldId id="344" r:id="rId31"/>
    <p:sldId id="393" r:id="rId32"/>
    <p:sldId id="345" r:id="rId33"/>
    <p:sldId id="346" r:id="rId34"/>
    <p:sldId id="347" r:id="rId35"/>
    <p:sldId id="348" r:id="rId36"/>
    <p:sldId id="349" r:id="rId37"/>
    <p:sldId id="390" r:id="rId38"/>
    <p:sldId id="367" r:id="rId39"/>
    <p:sldId id="350" r:id="rId40"/>
    <p:sldId id="351" r:id="rId41"/>
    <p:sldId id="301" r:id="rId42"/>
    <p:sldId id="362" r:id="rId43"/>
    <p:sldId id="363" r:id="rId44"/>
    <p:sldId id="364" r:id="rId45"/>
    <p:sldId id="365" r:id="rId46"/>
    <p:sldId id="366" r:id="rId47"/>
    <p:sldId id="352" r:id="rId48"/>
    <p:sldId id="273" r:id="rId49"/>
    <p:sldId id="353" r:id="rId50"/>
    <p:sldId id="355" r:id="rId51"/>
    <p:sldId id="354" r:id="rId52"/>
    <p:sldId id="297" r:id="rId53"/>
    <p:sldId id="384" r:id="rId54"/>
    <p:sldId id="357" r:id="rId55"/>
    <p:sldId id="359" r:id="rId56"/>
    <p:sldId id="378" r:id="rId57"/>
    <p:sldId id="321" r:id="rId58"/>
    <p:sldId id="322" r:id="rId59"/>
    <p:sldId id="379" r:id="rId60"/>
    <p:sldId id="380" r:id="rId61"/>
    <p:sldId id="381" r:id="rId62"/>
    <p:sldId id="360" r:id="rId63"/>
    <p:sldId id="361" r:id="rId64"/>
    <p:sldId id="300" r:id="rId65"/>
    <p:sldId id="372" r:id="rId66"/>
    <p:sldId id="374" r:id="rId67"/>
    <p:sldId id="376" r:id="rId68"/>
    <p:sldId id="373" r:id="rId69"/>
    <p:sldId id="313" r:id="rId70"/>
    <p:sldId id="305" r:id="rId71"/>
    <p:sldId id="299" r:id="rId72"/>
    <p:sldId id="298" r:id="rId73"/>
    <p:sldId id="294" r:id="rId74"/>
    <p:sldId id="304" r:id="rId75"/>
    <p:sldId id="295" r:id="rId76"/>
    <p:sldId id="290" r:id="rId77"/>
    <p:sldId id="394" r:id="rId78"/>
    <p:sldId id="368" r:id="rId79"/>
    <p:sldId id="303" r:id="rId80"/>
    <p:sldId id="369" r:id="rId81"/>
    <p:sldId id="370" r:id="rId82"/>
    <p:sldId id="371" r:id="rId83"/>
    <p:sldId id="292" r:id="rId84"/>
    <p:sldId id="307" r:id="rId85"/>
    <p:sldId id="383" r:id="rId86"/>
    <p:sldId id="382" r:id="rId87"/>
    <p:sldId id="395" r:id="rId88"/>
  </p:sldIdLst>
  <p:sldSz cx="9144000" cy="6858000" type="screen4x3"/>
  <p:notesSz cx="7010400" cy="9223375"/>
  <p:custDataLst>
    <p:tags r:id="rId9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BE9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4" autoAdjust="0"/>
    <p:restoredTop sz="94660"/>
  </p:normalViewPr>
  <p:slideViewPr>
    <p:cSldViewPr>
      <p:cViewPr varScale="1">
        <p:scale>
          <a:sx n="103" d="100"/>
          <a:sy n="103" d="100"/>
        </p:scale>
        <p:origin x="10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19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6C1DDF6E-3041-4284-AB24-57759DEB993C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C0348062-BA0B-4A86-8DF4-7A789FCE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91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426FBF81-F1E4-4A3B-A3F8-02C7D7836CAF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1091817A-6BA6-4901-B339-FF46647DF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79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62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83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33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4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31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51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41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39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63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11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10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6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99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7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0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1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0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36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97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530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5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71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042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41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28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203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235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404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31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91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983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62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322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86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76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598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837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121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378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666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303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196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41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401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937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257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526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75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367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489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02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628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789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0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398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685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64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113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0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253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618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967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072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291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50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365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234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126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19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511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07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4922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7653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68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489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33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858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4688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569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1310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2720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9813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434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44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817A-6BA6-4901-B339-FF46647DF6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25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6FFB-B969-49C7-8428-42C65F8F0E97}" type="datetime1">
              <a:rPr lang="en-US" smtClean="0"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" y="6509436"/>
            <a:ext cx="1018175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2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6FFB-B969-49C7-8428-42C65F8F0E97}" type="datetime1">
              <a:rPr lang="en-US" smtClean="0"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" y="6509436"/>
            <a:ext cx="1018175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5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6FFB-B969-49C7-8428-42C65F8F0E97}" type="datetime1">
              <a:rPr lang="en-US" smtClean="0"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" y="6509436"/>
            <a:ext cx="1018175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27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6FFB-B969-49C7-8428-42C65F8F0E97}" type="datetime1">
              <a:rPr lang="en-US" smtClean="0"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" y="6509436"/>
            <a:ext cx="1018175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97475"/>
          </a:xfrm>
        </p:spPr>
        <p:txBody>
          <a:bodyPr>
            <a:noAutofit/>
          </a:bodyPr>
          <a:lstStyle>
            <a:lvl3pPr marL="1143000" indent="-228600">
              <a:buFont typeface="Arial" panose="020B0604020202020204" pitchFamily="34" charset="0"/>
              <a:buChar char="•"/>
              <a:defRPr sz="2600"/>
            </a:lvl3pPr>
            <a:lvl4pPr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E80CBD27-73F3-4E76-8FEA-2436A6A802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7104"/>
            <a:ext cx="1018175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2" y="6517124"/>
            <a:ext cx="1014984" cy="3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01BA3-7DA1-4BAA-A900-033AEAFF861A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CBD27-73F3-4E76-8FEA-2436A6A80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1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50" r:id="rId5"/>
    <p:sldLayoutId id="2147483665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7.xml"/><Relationship Id="rId5" Type="http://schemas.openxmlformats.org/officeDocument/2006/relationships/slide" Target="slide78.xml"/><Relationship Id="rId4" Type="http://schemas.openxmlformats.org/officeDocument/2006/relationships/slide" Target="slide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Evidence Markers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97475"/>
          </a:xfrm>
        </p:spPr>
        <p:txBody>
          <a:bodyPr/>
          <a:lstStyle/>
          <a:p>
            <a:r>
              <a:rPr lang="en-US" dirty="0" smtClean="0"/>
              <a:t>Are numbered or lettered markers placed next to each piece of evidence at the crime scene </a:t>
            </a:r>
          </a:p>
          <a:p>
            <a:r>
              <a:rPr lang="en-US" dirty="0" smtClean="0"/>
              <a:t>Are used to keep organized identification records of evidence when photographing</a:t>
            </a:r>
          </a:p>
          <a:p>
            <a:r>
              <a:rPr lang="en-US" dirty="0" smtClean="0"/>
              <a:t>Include markers in the form of:</a:t>
            </a:r>
          </a:p>
          <a:p>
            <a:pPr lvl="1"/>
            <a:r>
              <a:rPr lang="en-US" dirty="0" smtClean="0"/>
              <a:t>small A-frame tents </a:t>
            </a:r>
          </a:p>
          <a:p>
            <a:pPr lvl="1"/>
            <a:r>
              <a:rPr lang="en-US" dirty="0" smtClean="0"/>
              <a:t>cones</a:t>
            </a:r>
          </a:p>
          <a:p>
            <a:pPr lvl="1"/>
            <a:r>
              <a:rPr lang="en-US" dirty="0" smtClean="0"/>
              <a:t>flat L-shaped pieces of plastic</a:t>
            </a:r>
          </a:p>
          <a:p>
            <a:pPr lvl="1"/>
            <a:r>
              <a:rPr lang="en-US" dirty="0" smtClean="0"/>
              <a:t>flags</a:t>
            </a:r>
          </a:p>
          <a:p>
            <a:pPr lvl="1"/>
            <a:r>
              <a:rPr lang="en-US" dirty="0" smtClean="0"/>
              <a:t>adhesive number sheets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2519" r="27500" b="12519"/>
          <a:stretch/>
        </p:blipFill>
        <p:spPr>
          <a:xfrm>
            <a:off x="6419850" y="3924487"/>
            <a:ext cx="2247900" cy="26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ylee.williams\AppData\Local\Microsoft\Windows\Temporary Internet Files\Content.IE5\AZ3Q4DZ7\shutterstock_1062697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36389" r="35719" b="33066"/>
          <a:stretch/>
        </p:blipFill>
        <p:spPr bwMode="auto">
          <a:xfrm>
            <a:off x="5105400" y="5197475"/>
            <a:ext cx="31242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Crime Scene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used when searching crime scenes in dimly lit places or at night</a:t>
            </a:r>
          </a:p>
          <a:p>
            <a:r>
              <a:rPr lang="en-US" dirty="0" smtClean="0"/>
              <a:t>Includes light sources such as:</a:t>
            </a:r>
          </a:p>
          <a:p>
            <a:pPr lvl="1"/>
            <a:r>
              <a:rPr lang="en-US" dirty="0" smtClean="0"/>
              <a:t>flashlights</a:t>
            </a:r>
          </a:p>
          <a:p>
            <a:pPr lvl="1"/>
            <a:r>
              <a:rPr lang="en-US" dirty="0" smtClean="0"/>
              <a:t>glow sticks</a:t>
            </a:r>
          </a:p>
          <a:p>
            <a:pPr lvl="1"/>
            <a:r>
              <a:rPr lang="en-US" dirty="0" smtClean="0"/>
              <a:t>tall standing lights </a:t>
            </a:r>
          </a:p>
          <a:p>
            <a:pPr lvl="1"/>
            <a:r>
              <a:rPr lang="en-US" dirty="0" smtClean="0"/>
              <a:t>evidence marker illuminators </a:t>
            </a:r>
          </a:p>
          <a:p>
            <a:pPr lvl="2"/>
            <a:r>
              <a:rPr lang="en-US" dirty="0" smtClean="0"/>
              <a:t>small lights placed under evidence cones or tents for easy visibility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5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Crime Scene Documentation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used to record as many details as possible regarding the crime scene and evidence </a:t>
            </a:r>
          </a:p>
          <a:p>
            <a:r>
              <a:rPr lang="en-US" dirty="0" smtClean="0"/>
              <a:t>Includes items such as:</a:t>
            </a:r>
          </a:p>
          <a:p>
            <a:pPr lvl="1"/>
            <a:r>
              <a:rPr lang="en-US" dirty="0" smtClean="0"/>
              <a:t>notebooks and writing utensils </a:t>
            </a:r>
          </a:p>
          <a:p>
            <a:pPr lvl="1"/>
            <a:r>
              <a:rPr lang="en-US" dirty="0" smtClean="0"/>
              <a:t>cameras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000817"/>
            <a:ext cx="4114800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Notebooks &amp; Writing Utensils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Are used to take handwritten notes </a:t>
            </a:r>
          </a:p>
          <a:p>
            <a:pPr lvl="1"/>
            <a:r>
              <a:rPr lang="en-US" smtClean="0"/>
              <a:t>notetaking should begin immediately when arriving on a crime scene </a:t>
            </a:r>
          </a:p>
          <a:p>
            <a:r>
              <a:rPr lang="en-US" smtClean="0"/>
              <a:t>Should be used to record information such as:</a:t>
            </a:r>
          </a:p>
          <a:p>
            <a:pPr lvl="1"/>
            <a:r>
              <a:rPr lang="en-US" smtClean="0"/>
              <a:t>date and time </a:t>
            </a:r>
          </a:p>
          <a:p>
            <a:pPr lvl="1"/>
            <a:r>
              <a:rPr lang="en-US" smtClean="0"/>
              <a:t>victim and witness statements </a:t>
            </a:r>
          </a:p>
          <a:p>
            <a:pPr lvl="1"/>
            <a:r>
              <a:rPr lang="en-US" smtClean="0"/>
              <a:t>general description of the scene</a:t>
            </a:r>
          </a:p>
          <a:p>
            <a:pPr lvl="1"/>
            <a:r>
              <a:rPr lang="en-US" smtClean="0"/>
              <a:t>crime scene sketches</a:t>
            </a:r>
          </a:p>
          <a:p>
            <a:pPr lvl="1"/>
            <a:r>
              <a:rPr lang="en-US" smtClean="0"/>
              <a:t>evidence chain of custody</a:t>
            </a:r>
          </a:p>
          <a:p>
            <a:pPr lvl="1"/>
            <a:endParaRPr lang="en-US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122" name="Picture 2" descr="C:\Users\tylee.williams\AppData\Local\Microsoft\Windows\Temporary Internet Files\Content.IE5\0SDOTL9I\shutterstock_5671919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t="25890" r="9565" b="17800"/>
          <a:stretch/>
        </p:blipFill>
        <p:spPr bwMode="auto">
          <a:xfrm>
            <a:off x="5638800" y="5026025"/>
            <a:ext cx="32194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91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267526" cy="5197475"/>
          </a:xfrm>
        </p:spPr>
        <p:txBody>
          <a:bodyPr/>
          <a:lstStyle/>
          <a:p>
            <a:r>
              <a:rPr lang="en-US" dirty="0" smtClean="0"/>
              <a:t>Are handled devices used to record visual images</a:t>
            </a:r>
          </a:p>
          <a:p>
            <a:r>
              <a:rPr lang="en-US" dirty="0" smtClean="0"/>
              <a:t>Are used to record:</a:t>
            </a:r>
          </a:p>
          <a:p>
            <a:pPr lvl="1"/>
            <a:r>
              <a:rPr lang="en-US" dirty="0" smtClean="0"/>
              <a:t>the crime scene before evidence is removed</a:t>
            </a:r>
          </a:p>
          <a:p>
            <a:pPr lvl="1"/>
            <a:r>
              <a:rPr lang="en-US" dirty="0" smtClean="0"/>
              <a:t>evidence found at the crime scene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146" name="Picture 2" descr="C:\Users\tylee.williams\AppData\Local\Microsoft\Windows\Temporary Internet Files\Content.IE5\NU9JCCGS\shutterstock_5656620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9062" r="2917" b="7500"/>
          <a:stretch/>
        </p:blipFill>
        <p:spPr bwMode="auto">
          <a:xfrm>
            <a:off x="5867400" y="1371600"/>
            <a:ext cx="296207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45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Includes: </a:t>
            </a:r>
          </a:p>
          <a:p>
            <a:pPr lvl="1"/>
            <a:r>
              <a:rPr lang="en-US" dirty="0" smtClean="0"/>
              <a:t>photography:</a:t>
            </a:r>
          </a:p>
          <a:p>
            <a:pPr lvl="2"/>
            <a:r>
              <a:rPr lang="en-US" dirty="0" smtClean="0"/>
              <a:t>still images useful for                                        comparing evidence found                                      at the crime scene to                                                    possible suspect evidence </a:t>
            </a:r>
          </a:p>
          <a:p>
            <a:pPr lvl="2"/>
            <a:r>
              <a:rPr lang="en-US" dirty="0" smtClean="0"/>
              <a:t>used to take pictures of objects with rulers to show actual size</a:t>
            </a:r>
          </a:p>
          <a:p>
            <a:pPr lvl="1"/>
            <a:r>
              <a:rPr lang="en-US" dirty="0" smtClean="0"/>
              <a:t>video cameras </a:t>
            </a:r>
          </a:p>
          <a:p>
            <a:pPr lvl="2"/>
            <a:r>
              <a:rPr lang="en-US" dirty="0" smtClean="0"/>
              <a:t>moving visual images </a:t>
            </a:r>
          </a:p>
          <a:p>
            <a:pPr lvl="2"/>
            <a:r>
              <a:rPr lang="en-US" dirty="0" smtClean="0"/>
              <a:t>shows the structure of the crime scene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1484" r="10000" b="11484"/>
          <a:stretch/>
        </p:blipFill>
        <p:spPr>
          <a:xfrm>
            <a:off x="5953125" y="1295400"/>
            <a:ext cx="274320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Evidence Collection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used to collect evidence from a crime scene </a:t>
            </a:r>
          </a:p>
          <a:p>
            <a:r>
              <a:rPr lang="en-US" dirty="0" smtClean="0"/>
              <a:t>Include:</a:t>
            </a:r>
          </a:p>
          <a:p>
            <a:pPr lvl="1"/>
            <a:r>
              <a:rPr lang="en-US" dirty="0" smtClean="0"/>
              <a:t>scalpels  </a:t>
            </a:r>
          </a:p>
          <a:p>
            <a:pPr lvl="1"/>
            <a:r>
              <a:rPr lang="en-US" dirty="0" smtClean="0"/>
              <a:t>forceps, tweezers and needle </a:t>
            </a:r>
            <a:r>
              <a:rPr lang="en-US" smtClean="0"/>
              <a:t>nose pliers </a:t>
            </a:r>
            <a:endParaRPr lang="en-US" dirty="0" smtClean="0"/>
          </a:p>
          <a:p>
            <a:pPr lvl="1"/>
            <a:r>
              <a:rPr lang="en-US" dirty="0" smtClean="0"/>
              <a:t>vacuum cleaners with special filters</a:t>
            </a:r>
          </a:p>
          <a:p>
            <a:pPr lvl="1"/>
            <a:r>
              <a:rPr lang="en-US" dirty="0" smtClean="0"/>
              <a:t>tape</a:t>
            </a:r>
          </a:p>
          <a:p>
            <a:pPr lvl="1"/>
            <a:r>
              <a:rPr lang="en-US" dirty="0" smtClean="0"/>
              <a:t>combs</a:t>
            </a:r>
          </a:p>
          <a:p>
            <a:pPr lvl="1"/>
            <a:r>
              <a:rPr lang="en-US" dirty="0" smtClean="0"/>
              <a:t>brushes </a:t>
            </a:r>
          </a:p>
          <a:p>
            <a:pPr lvl="1"/>
            <a:r>
              <a:rPr lang="en-US" dirty="0" smtClean="0"/>
              <a:t>fingerprint powders</a:t>
            </a:r>
          </a:p>
          <a:p>
            <a:pPr lvl="1"/>
            <a:r>
              <a:rPr lang="en-US" dirty="0" smtClean="0"/>
              <a:t>magnifying glass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5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Evidence Collection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Include:</a:t>
            </a:r>
          </a:p>
          <a:p>
            <a:pPr lvl="1"/>
            <a:r>
              <a:rPr lang="en-US" dirty="0" smtClean="0"/>
              <a:t>sterile cloth swabs</a:t>
            </a:r>
          </a:p>
          <a:p>
            <a:pPr lvl="1"/>
            <a:r>
              <a:rPr lang="en-US" dirty="0" smtClean="0"/>
              <a:t>UV light </a:t>
            </a:r>
          </a:p>
          <a:p>
            <a:pPr lvl="1"/>
            <a:r>
              <a:rPr lang="en-US" dirty="0" smtClean="0"/>
              <a:t>smear slides</a:t>
            </a:r>
          </a:p>
          <a:p>
            <a:pPr lvl="1"/>
            <a:r>
              <a:rPr lang="en-US" dirty="0" smtClean="0"/>
              <a:t>scissors </a:t>
            </a:r>
          </a:p>
          <a:p>
            <a:pPr lvl="1"/>
            <a:r>
              <a:rPr lang="en-US" dirty="0" smtClean="0"/>
              <a:t>shovel </a:t>
            </a:r>
          </a:p>
          <a:p>
            <a:pPr lvl="1"/>
            <a:r>
              <a:rPr lang="en-US" dirty="0" smtClean="0"/>
              <a:t>sifting screen </a:t>
            </a:r>
          </a:p>
          <a:p>
            <a:pPr lvl="1"/>
            <a:r>
              <a:rPr lang="en-US" dirty="0" smtClean="0"/>
              <a:t>metal detectors </a:t>
            </a:r>
          </a:p>
          <a:p>
            <a:pPr lvl="1"/>
            <a:r>
              <a:rPr lang="en-US" dirty="0" smtClean="0"/>
              <a:t>molds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92" y="1676400"/>
            <a:ext cx="2642616" cy="39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Scalpels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97475"/>
          </a:xfrm>
        </p:spPr>
        <p:txBody>
          <a:bodyPr/>
          <a:lstStyle/>
          <a:p>
            <a:r>
              <a:rPr lang="en-US" dirty="0" smtClean="0"/>
              <a:t>Are knives with a small flat blade at the end of a handle </a:t>
            </a:r>
          </a:p>
          <a:p>
            <a:r>
              <a:rPr lang="en-US" dirty="0" smtClean="0"/>
              <a:t>Are used to collect evidence at crime scenes by: </a:t>
            </a:r>
          </a:p>
          <a:p>
            <a:pPr lvl="1"/>
            <a:r>
              <a:rPr lang="en-US" dirty="0" smtClean="0"/>
              <a:t>scraping objects from flat surfaces </a:t>
            </a:r>
          </a:p>
          <a:p>
            <a:pPr lvl="1"/>
            <a:r>
              <a:rPr lang="en-US" dirty="0" smtClean="0"/>
              <a:t>cutting around objects containing evidence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0"/>
          <a:stretch/>
        </p:blipFill>
        <p:spPr>
          <a:xfrm>
            <a:off x="2514600" y="4343400"/>
            <a:ext cx="37338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Scalpels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97475"/>
          </a:xfrm>
        </p:spPr>
        <p:txBody>
          <a:bodyPr/>
          <a:lstStyle/>
          <a:p>
            <a:r>
              <a:rPr lang="en-US" dirty="0" smtClean="0"/>
              <a:t>Are used to collect evidence including:</a:t>
            </a:r>
          </a:p>
          <a:p>
            <a:pPr lvl="1"/>
            <a:r>
              <a:rPr lang="en-US" dirty="0" smtClean="0"/>
              <a:t>trace evidence </a:t>
            </a:r>
          </a:p>
          <a:p>
            <a:pPr lvl="1"/>
            <a:r>
              <a:rPr lang="en-US" dirty="0" smtClean="0"/>
              <a:t>bodily fluids </a:t>
            </a:r>
          </a:p>
          <a:p>
            <a:r>
              <a:rPr lang="en-US" dirty="0" smtClean="0"/>
              <a:t>Should be used with caution because of the sharp tip</a:t>
            </a:r>
          </a:p>
          <a:p>
            <a:r>
              <a:rPr lang="en-US" dirty="0" smtClean="0"/>
              <a:t>Should </a:t>
            </a:r>
            <a:r>
              <a:rPr lang="en-US" dirty="0"/>
              <a:t>be sterile </a:t>
            </a:r>
            <a:r>
              <a:rPr lang="en-US" dirty="0" smtClean="0"/>
              <a:t>before use 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267200"/>
            <a:ext cx="3657600" cy="243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understand how to appropriately use forensic science tools.</a:t>
            </a:r>
          </a:p>
          <a:p>
            <a:r>
              <a:rPr lang="en-US" dirty="0" smtClean="0"/>
              <a:t>To understand how to take accurate measurements with forensic science tools.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tylee.williams\AppData\Local\Microsoft\Windows\Temporary Internet Files\Content.IE5\6TYVLQ9L\shutterstock_530035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678680"/>
            <a:ext cx="304800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tylee.williams\AppData\Local\Microsoft\Windows\Temporary Internet Files\Content.IE5\3B90TOCY\shutterstock_201379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4871485"/>
            <a:ext cx="2943225" cy="194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Forceps, Tweezers &amp; Needle Nose Pliers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tools consisting of two prongs with small pointed ends which are pressed together to pick small pieces of evidence off an object</a:t>
            </a:r>
          </a:p>
          <a:p>
            <a:r>
              <a:rPr lang="en-US" dirty="0" smtClean="0"/>
              <a:t>Are used to collect evidence such as</a:t>
            </a:r>
          </a:p>
          <a:p>
            <a:pPr lvl="1"/>
            <a:r>
              <a:rPr lang="en-US" dirty="0" smtClean="0"/>
              <a:t>trace evidence</a:t>
            </a:r>
          </a:p>
          <a:p>
            <a:pPr lvl="1"/>
            <a:r>
              <a:rPr lang="en-US" dirty="0" smtClean="0"/>
              <a:t>ballistic evidence </a:t>
            </a:r>
          </a:p>
          <a:p>
            <a:r>
              <a:rPr lang="en-US" dirty="0" smtClean="0"/>
              <a:t>Should be sterile before use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3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ylee.williams\AppData\Local\Microsoft\Windows\Temporary Internet Files\Content.IE5\3B90TOCY\shutterstock_5015979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7560" r="18289" b="8408"/>
          <a:stretch/>
        </p:blipFill>
        <p:spPr bwMode="auto">
          <a:xfrm>
            <a:off x="5257800" y="3415631"/>
            <a:ext cx="1714500" cy="325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Vacuum Cleaners With Special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197475"/>
          </a:xfrm>
        </p:spPr>
        <p:txBody>
          <a:bodyPr/>
          <a:lstStyle/>
          <a:p>
            <a:r>
              <a:rPr lang="en-US" dirty="0" smtClean="0"/>
              <a:t>Use filter traps to collect very small evidence</a:t>
            </a:r>
          </a:p>
          <a:p>
            <a:r>
              <a:rPr lang="en-US" dirty="0" smtClean="0"/>
              <a:t>Are used to pick up several items at once </a:t>
            </a:r>
          </a:p>
          <a:p>
            <a:r>
              <a:rPr lang="en-US" dirty="0"/>
              <a:t>Consists of removable filters which are placed in evidence bags and transferred to forensic science labs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8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Vacuum Cleaners With Special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197475"/>
          </a:xfrm>
        </p:spPr>
        <p:txBody>
          <a:bodyPr/>
          <a:lstStyle/>
          <a:p>
            <a:r>
              <a:rPr lang="en-US" dirty="0" smtClean="0"/>
              <a:t>Should be used to collect possible evidence in areas such as:</a:t>
            </a:r>
          </a:p>
          <a:p>
            <a:pPr lvl="1"/>
            <a:r>
              <a:rPr lang="en-US" dirty="0" smtClean="0"/>
              <a:t>furniture cushions </a:t>
            </a:r>
          </a:p>
          <a:p>
            <a:pPr lvl="1"/>
            <a:r>
              <a:rPr lang="en-US" dirty="0" smtClean="0"/>
              <a:t>carpets</a:t>
            </a:r>
          </a:p>
          <a:p>
            <a:pPr lvl="1"/>
            <a:r>
              <a:rPr lang="en-US" dirty="0" smtClean="0"/>
              <a:t>car interiors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657600"/>
            <a:ext cx="3886200" cy="259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3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plastic adhesive strips used to lift evidence from an object</a:t>
            </a:r>
          </a:p>
          <a:p>
            <a:r>
              <a:rPr lang="en-US" dirty="0" smtClean="0"/>
              <a:t>Should be pressed down on the surface containing evidence and lifted to immediately be placed on a backing card</a:t>
            </a:r>
          </a:p>
          <a:p>
            <a:pPr lvl="1"/>
            <a:r>
              <a:rPr lang="en-US" dirty="0" smtClean="0"/>
              <a:t>prevents foreign items sticking to tape with evidence samples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67682"/>
            <a:ext cx="3048000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used to collect evidence such as:</a:t>
            </a:r>
          </a:p>
          <a:p>
            <a:pPr lvl="1"/>
            <a:r>
              <a:rPr lang="en-US" dirty="0" smtClean="0"/>
              <a:t>trace evidence </a:t>
            </a:r>
          </a:p>
          <a:p>
            <a:pPr lvl="1"/>
            <a:r>
              <a:rPr lang="en-US" dirty="0" smtClean="0"/>
              <a:t>ballistics</a:t>
            </a:r>
          </a:p>
          <a:p>
            <a:pPr lvl="1"/>
            <a:r>
              <a:rPr lang="en-US" dirty="0" smtClean="0"/>
              <a:t>bodily fluids</a:t>
            </a:r>
          </a:p>
          <a:p>
            <a:pPr lvl="1"/>
            <a:r>
              <a:rPr lang="en-US" dirty="0" smtClean="0"/>
              <a:t>fingerprints</a:t>
            </a:r>
          </a:p>
          <a:p>
            <a:r>
              <a:rPr lang="en-US" dirty="0" smtClean="0"/>
              <a:t>Should be used                                        wearing gloves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521075"/>
            <a:ext cx="445547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flat strips of narrow teeth used collect evidence from a persons hair including foreign objects deposited by an assailant such as:</a:t>
            </a:r>
          </a:p>
          <a:p>
            <a:pPr lvl="1"/>
            <a:r>
              <a:rPr lang="en-US" dirty="0" smtClean="0"/>
              <a:t>hair</a:t>
            </a:r>
          </a:p>
          <a:p>
            <a:pPr lvl="1"/>
            <a:r>
              <a:rPr lang="en-US" dirty="0" smtClean="0"/>
              <a:t>dandruff </a:t>
            </a:r>
          </a:p>
          <a:p>
            <a:pPr lvl="1"/>
            <a:r>
              <a:rPr lang="en-US" dirty="0" smtClean="0"/>
              <a:t>fibers</a:t>
            </a:r>
          </a:p>
          <a:p>
            <a:pPr lvl="1"/>
            <a:r>
              <a:rPr lang="en-US" dirty="0" smtClean="0"/>
              <a:t>DNA</a:t>
            </a:r>
          </a:p>
          <a:p>
            <a:pPr lvl="1"/>
            <a:r>
              <a:rPr lang="en-US" dirty="0" smtClean="0"/>
              <a:t>bodily fluids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 descr="C:\Users\tylee.williams\AppData\Local\Microsoft\Windows\Temporary Internet Files\Content.IE5\AZ3Q4DZ7\shutterstock_491786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76600"/>
            <a:ext cx="203301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4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Brushes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bristles of hair or wire set in bundles </a:t>
            </a:r>
          </a:p>
          <a:p>
            <a:r>
              <a:rPr lang="en-US" dirty="0" smtClean="0"/>
              <a:t>Are used to:</a:t>
            </a:r>
          </a:p>
          <a:p>
            <a:pPr lvl="1"/>
            <a:r>
              <a:rPr lang="en-US" dirty="0" smtClean="0"/>
              <a:t>clean or dust off evidence</a:t>
            </a:r>
          </a:p>
          <a:p>
            <a:pPr lvl="1"/>
            <a:r>
              <a:rPr lang="en-US" dirty="0" smtClean="0"/>
              <a:t>gently remove dirt from around a buried object </a:t>
            </a:r>
          </a:p>
          <a:p>
            <a:pPr lvl="1"/>
            <a:r>
              <a:rPr lang="en-US" dirty="0" smtClean="0"/>
              <a:t>gently apply powder on surfaces to identify fingerprints </a:t>
            </a:r>
          </a:p>
          <a:p>
            <a:pPr lvl="1"/>
            <a:r>
              <a:rPr lang="en-US" dirty="0" smtClean="0"/>
              <a:t>transfer trace evidence samples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0" name="Picture 2" descr="C:\Users\tylee.williams\AppData\Local\Microsoft\Windows\Temporary Internet Files\Content.IE5\SEI70BP2\shutterstock_1575415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8"/>
          <a:stretch/>
        </p:blipFill>
        <p:spPr bwMode="auto">
          <a:xfrm>
            <a:off x="2324100" y="4632579"/>
            <a:ext cx="4495800" cy="207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3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Fingerprint Powders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very fine, dry particles used to </a:t>
            </a:r>
            <a:r>
              <a:rPr lang="en-US" dirty="0"/>
              <a:t>find </a:t>
            </a:r>
            <a:r>
              <a:rPr lang="en-US" dirty="0" smtClean="0"/>
              <a:t>latent fingerprints by dusting over objects with brushes</a:t>
            </a:r>
          </a:p>
          <a:p>
            <a:r>
              <a:rPr lang="en-US" dirty="0" smtClean="0"/>
              <a:t>Adhere to moisture found in latent prints and illuminate them making them visible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38862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1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Magnifying Glass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 handheld lens set in a frame which  produces an enlarged image of an object when looked through </a:t>
            </a:r>
          </a:p>
          <a:p>
            <a:r>
              <a:rPr lang="en-US" dirty="0" smtClean="0"/>
              <a:t>Is used in crime scene investigation to find small pieces of evidence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98" name="Picture 2" descr="C:\Users\tylee.williams\AppData\Local\Microsoft\Windows\Temporary Internet Files\Content.IE5\SEI70BP2\shutterstock_572799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156" y="4050932"/>
            <a:ext cx="3952569" cy="26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Cloth Swabs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small pieces of absorbent material attached at the end of a stick </a:t>
            </a:r>
          </a:p>
          <a:p>
            <a:r>
              <a:rPr lang="en-US" dirty="0" smtClean="0"/>
              <a:t>Are pressed or rubbed against an object containing evidence to collect it</a:t>
            </a:r>
          </a:p>
          <a:p>
            <a:r>
              <a:rPr lang="en-US" dirty="0" smtClean="0"/>
              <a:t>Are used to collect evidence including:</a:t>
            </a:r>
          </a:p>
          <a:p>
            <a:pPr lvl="1"/>
            <a:r>
              <a:rPr lang="en-US" dirty="0" smtClean="0"/>
              <a:t>trace evidence</a:t>
            </a:r>
          </a:p>
          <a:p>
            <a:pPr lvl="1"/>
            <a:r>
              <a:rPr lang="en-US" dirty="0" smtClean="0"/>
              <a:t>bodily fluids</a:t>
            </a:r>
          </a:p>
          <a:p>
            <a:pPr lvl="1"/>
            <a:r>
              <a:rPr lang="en-US" dirty="0" smtClean="0"/>
              <a:t>ballistic evidence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122" name="Picture 2" descr="C:\Users\tylee.williams\AppData\Local\Microsoft\Windows\Temporary Internet Files\Content.IE5\AZ3Q4DZ7\shutterstock_5665425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29131" r="8776" b="21277"/>
          <a:stretch/>
        </p:blipFill>
        <p:spPr bwMode="auto">
          <a:xfrm>
            <a:off x="4343400" y="4191000"/>
            <a:ext cx="4243388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06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Menu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0"/>
            <a:endParaRPr lang="en-US" dirty="0" smtClean="0"/>
          </a:p>
          <a:p>
            <a:pPr marL="1714500"/>
            <a:endParaRPr lang="en-US" dirty="0"/>
          </a:p>
          <a:p>
            <a:pPr marL="1714500"/>
            <a:r>
              <a:rPr lang="en-US" dirty="0" smtClean="0"/>
              <a:t>Evidence Collection Tools</a:t>
            </a:r>
          </a:p>
          <a:p>
            <a:pPr marL="1714500"/>
            <a:endParaRPr lang="en-US" dirty="0" smtClean="0"/>
          </a:p>
          <a:p>
            <a:pPr marL="1714500"/>
            <a:r>
              <a:rPr lang="en-US" dirty="0" smtClean="0"/>
              <a:t>Evidence Analysis </a:t>
            </a:r>
            <a:r>
              <a:rPr lang="en-US" dirty="0" smtClean="0"/>
              <a:t>Tools</a:t>
            </a:r>
          </a:p>
          <a:p>
            <a:pPr marL="2514600" lvl="2"/>
            <a:r>
              <a:rPr lang="en-US" dirty="0" smtClean="0"/>
              <a:t>Using a Microscope Video Segment</a:t>
            </a:r>
            <a:endParaRPr lang="en-US" dirty="0" smtClean="0"/>
          </a:p>
          <a:p>
            <a:pPr marL="1714500"/>
            <a:endParaRPr lang="en-US" dirty="0" smtClean="0"/>
          </a:p>
          <a:p>
            <a:pPr marL="1714500"/>
            <a:r>
              <a:rPr lang="en-US" dirty="0" smtClean="0"/>
              <a:t>Evidence Preservation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Oval 7">
            <a:hlinkClick r:id="rId3" action="ppaction://hlinksldjump"/>
          </p:cNvPr>
          <p:cNvSpPr/>
          <p:nvPr/>
        </p:nvSpPr>
        <p:spPr>
          <a:xfrm>
            <a:off x="1295400" y="2295525"/>
            <a:ext cx="838200" cy="533400"/>
          </a:xfrm>
          <a:prstGeom prst="ellipse">
            <a:avLst/>
          </a:prstGeom>
          <a:solidFill>
            <a:srgbClr val="E3BE9E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4" action="ppaction://hlinksldjump"/>
          </p:cNvPr>
          <p:cNvSpPr/>
          <p:nvPr/>
        </p:nvSpPr>
        <p:spPr>
          <a:xfrm>
            <a:off x="1295400" y="3267075"/>
            <a:ext cx="838200" cy="533400"/>
          </a:xfrm>
          <a:prstGeom prst="ellipse">
            <a:avLst/>
          </a:prstGeom>
          <a:solidFill>
            <a:srgbClr val="E3BE9E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rId5" action="ppaction://hlinksldjump"/>
          </p:cNvPr>
          <p:cNvSpPr/>
          <p:nvPr/>
        </p:nvSpPr>
        <p:spPr>
          <a:xfrm>
            <a:off x="1295400" y="4238625"/>
            <a:ext cx="838200" cy="533400"/>
          </a:xfrm>
          <a:prstGeom prst="ellipse">
            <a:avLst/>
          </a:prstGeom>
          <a:solidFill>
            <a:srgbClr val="E3BE9E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6" action="ppaction://hlinksldjump"/>
          </p:cNvPr>
          <p:cNvSpPr/>
          <p:nvPr/>
        </p:nvSpPr>
        <p:spPr>
          <a:xfrm>
            <a:off x="2363949" y="3800475"/>
            <a:ext cx="643618" cy="40957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3BE9E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UV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an invisible form of                                  electromagnetic                                radiation which carries                                      more energy than                                     regular light</a:t>
            </a:r>
          </a:p>
          <a:p>
            <a:r>
              <a:rPr lang="en-US" dirty="0" smtClean="0"/>
              <a:t>Helps identify fluids not visible to the naked eye by creating a fluorescent illumination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499" y="6128355"/>
            <a:ext cx="873442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strikingly bright, vivid or glowing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tylee.williams\AppData\Local\Microsoft\Windows\Temporary Internet Files\Content.IE5\SEI70BP2\shutterstock_489889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24" y="1444928"/>
            <a:ext cx="3398726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Smear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t>31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5979" b="20494"/>
          <a:stretch/>
        </p:blipFill>
        <p:spPr>
          <a:xfrm>
            <a:off x="4495800" y="4495798"/>
            <a:ext cx="3962400" cy="1981202"/>
          </a:xfrm>
        </p:spPr>
      </p:pic>
      <p:sp>
        <p:nvSpPr>
          <p:cNvPr id="3" name="TextBox 2"/>
          <p:cNvSpPr txBox="1"/>
          <p:nvPr/>
        </p:nvSpPr>
        <p:spPr>
          <a:xfrm>
            <a:off x="304800" y="1371600"/>
            <a:ext cx="830580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Are flat rectangular pieces of glass </a:t>
            </a:r>
            <a:r>
              <a:rPr lang="en-US" sz="3100" dirty="0" smtClean="0"/>
              <a:t>used to hold evidence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 smtClean="0"/>
              <a:t>Secures </a:t>
            </a:r>
            <a:r>
              <a:rPr lang="en-US" sz="3100" dirty="0"/>
              <a:t>evidence with a plastic slip over the top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Should be labeled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Can </a:t>
            </a:r>
            <a:r>
              <a:rPr lang="en-US" sz="3100" dirty="0" smtClean="0"/>
              <a:t>be used to collect evidence </a:t>
            </a:r>
            <a:r>
              <a:rPr lang="en-US" sz="3100" dirty="0"/>
              <a:t>such as:</a:t>
            </a:r>
          </a:p>
          <a:p>
            <a:pPr marL="914400" lvl="1" indent="-457200">
              <a:buFont typeface="Arial" panose="020B0604020202020204" pitchFamily="34" charset="0"/>
              <a:buChar char="–"/>
            </a:pPr>
            <a:r>
              <a:rPr lang="en-US" sz="2700" dirty="0"/>
              <a:t>hair </a:t>
            </a:r>
          </a:p>
          <a:p>
            <a:pPr marL="914400" lvl="1" indent="-457200">
              <a:buFont typeface="Arial" panose="020B0604020202020204" pitchFamily="34" charset="0"/>
              <a:buChar char="–"/>
            </a:pPr>
            <a:r>
              <a:rPr lang="en-US" sz="2700" dirty="0"/>
              <a:t>bodily fluids </a:t>
            </a:r>
          </a:p>
          <a:p>
            <a:pPr marL="914400" lvl="1" indent="-457200">
              <a:buFont typeface="Arial" panose="020B0604020202020204" pitchFamily="34" charset="0"/>
              <a:buChar char="–"/>
            </a:pPr>
            <a:r>
              <a:rPr lang="en-US" sz="2700" dirty="0"/>
              <a:t>trace evidence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/>
              <a:t>Should be handled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wearing </a:t>
            </a:r>
            <a:r>
              <a:rPr lang="en-US" sz="3100" dirty="0"/>
              <a:t>gloves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ylee.williams\AppData\Local\Microsoft\Windows\Temporary Internet Files\Content.IE5\FQH1T1DL\shutterstock_5697057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26772" r="19642" b="33069"/>
          <a:stretch/>
        </p:blipFill>
        <p:spPr bwMode="auto">
          <a:xfrm>
            <a:off x="2667000" y="4724400"/>
            <a:ext cx="3581400" cy="14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Scissors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a cutting instrument consisting of two blades and a ring shaped handle which pivots and cuts against the other </a:t>
            </a:r>
          </a:p>
          <a:p>
            <a:r>
              <a:rPr lang="en-US" dirty="0" smtClean="0"/>
              <a:t>Are used to cut out pieces of an object containing bodily fluid samples or gunshot residue without damaging the sample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Shovel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 digging instrument with a broad blade or scoop at the end of a handle</a:t>
            </a:r>
          </a:p>
          <a:p>
            <a:r>
              <a:rPr lang="en-US" dirty="0" smtClean="0"/>
              <a:t>Is used to unearth evidence which has been buried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81400"/>
            <a:ext cx="3962400" cy="26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Sifting Screen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 wire screen set in a frame </a:t>
            </a:r>
          </a:p>
          <a:p>
            <a:r>
              <a:rPr lang="en-US" dirty="0" smtClean="0"/>
              <a:t>Is used to filter evidence from dirt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895600"/>
            <a:ext cx="4495800" cy="29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1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Metal Detectors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6477000" cy="5197475"/>
          </a:xfrm>
        </p:spPr>
        <p:txBody>
          <a:bodyPr/>
          <a:lstStyle/>
          <a:p>
            <a:r>
              <a:rPr lang="en-US" dirty="0" smtClean="0"/>
              <a:t>Are electronic devices used to detect metal objects by sweeping the device over an object or the ground</a:t>
            </a:r>
          </a:p>
          <a:p>
            <a:r>
              <a:rPr lang="en-US" dirty="0" smtClean="0"/>
              <a:t>Are used to locate evidence containing metal which has been hidden or buried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218" name="Picture 2" descr="C:\Users\tylee.williams\AppData\Local\Microsoft\Windows\Temporary Internet Files\Content.IE5\6TYVLQ9L\shutterstock_5687118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/>
          <a:stretch/>
        </p:blipFill>
        <p:spPr bwMode="auto">
          <a:xfrm>
            <a:off x="6858000" y="1447800"/>
            <a:ext cx="1828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6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hollow frames which hold a particular shape</a:t>
            </a:r>
          </a:p>
          <a:p>
            <a:r>
              <a:rPr lang="en-US" dirty="0" smtClean="0"/>
              <a:t>Are used to collect impression evidence such as:</a:t>
            </a:r>
          </a:p>
          <a:p>
            <a:pPr lvl="1"/>
            <a:r>
              <a:rPr lang="en-US" dirty="0" smtClean="0"/>
              <a:t>footprints </a:t>
            </a:r>
          </a:p>
          <a:p>
            <a:pPr lvl="1"/>
            <a:r>
              <a:rPr lang="en-US" dirty="0" smtClean="0"/>
              <a:t>tire tracks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0"/>
          <a:stretch/>
        </p:blipFill>
        <p:spPr>
          <a:xfrm>
            <a:off x="3810000" y="3263572"/>
            <a:ext cx="3657600" cy="3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Include:</a:t>
            </a:r>
          </a:p>
          <a:p>
            <a:pPr lvl="1"/>
            <a:r>
              <a:rPr lang="en-US" dirty="0" smtClean="0"/>
              <a:t>3-D </a:t>
            </a:r>
          </a:p>
          <a:p>
            <a:pPr lvl="2"/>
            <a:r>
              <a:rPr lang="en-US" dirty="0" smtClean="0"/>
              <a:t>a substance is poured into the impression, hardened and then removed, providing a cast of the print </a:t>
            </a:r>
          </a:p>
          <a:p>
            <a:pPr lvl="1"/>
            <a:r>
              <a:rPr lang="en-US" dirty="0" smtClean="0"/>
              <a:t>2-D </a:t>
            </a:r>
          </a:p>
          <a:p>
            <a:pPr lvl="2"/>
            <a:r>
              <a:rPr lang="en-US" dirty="0" smtClean="0"/>
              <a:t>an adhesive strip is placed over the impression left at the crime scene and lifted off to create a 2-D print of the pattern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2" descr="R:\Current Productions\Buttons &amp; Logos\Main Menu 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722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Evidence Analysis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Include:</a:t>
            </a:r>
          </a:p>
          <a:p>
            <a:pPr lvl="1"/>
            <a:r>
              <a:rPr lang="en-US" dirty="0" smtClean="0"/>
              <a:t>microscopes</a:t>
            </a:r>
          </a:p>
          <a:p>
            <a:pPr lvl="1"/>
            <a:r>
              <a:rPr lang="en-US" dirty="0" smtClean="0"/>
              <a:t>macrophotography</a:t>
            </a:r>
          </a:p>
          <a:p>
            <a:pPr lvl="1"/>
            <a:r>
              <a:rPr lang="en-US" dirty="0" smtClean="0"/>
              <a:t>gel electrophoresis                                 apparatuses</a:t>
            </a:r>
          </a:p>
          <a:p>
            <a:pPr lvl="1"/>
            <a:r>
              <a:rPr lang="en-US" dirty="0" smtClean="0"/>
              <a:t>gas chromatographers</a:t>
            </a:r>
          </a:p>
          <a:p>
            <a:pPr lvl="1"/>
            <a:r>
              <a:rPr lang="en-US" dirty="0" smtClean="0"/>
              <a:t>spectroscopes</a:t>
            </a:r>
          </a:p>
          <a:p>
            <a:pPr lvl="1"/>
            <a:r>
              <a:rPr lang="en-US" dirty="0" smtClean="0"/>
              <a:t>mass spectrometers</a:t>
            </a:r>
          </a:p>
          <a:p>
            <a:pPr lvl="1"/>
            <a:r>
              <a:rPr lang="en-US" dirty="0" smtClean="0"/>
              <a:t>toxicology 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acuum metal deposition</a:t>
            </a:r>
          </a:p>
          <a:p>
            <a:pPr lvl="1"/>
            <a:r>
              <a:rPr lang="en-US" dirty="0" smtClean="0"/>
              <a:t>x-ray machines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02" y="1447800"/>
            <a:ext cx="3576373" cy="238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6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2" descr="R:\Current Productions\Buttons &amp; Logos\Main Menu 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722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Evidence Analysis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Includes:</a:t>
            </a:r>
          </a:p>
          <a:p>
            <a:pPr lvl="1"/>
            <a:r>
              <a:rPr lang="en-US" dirty="0" smtClean="0"/>
              <a:t>trajectory analysis software</a:t>
            </a:r>
          </a:p>
          <a:p>
            <a:pPr lvl="1"/>
            <a:r>
              <a:rPr lang="en-US" dirty="0" smtClean="0"/>
              <a:t>computer software</a:t>
            </a:r>
          </a:p>
          <a:p>
            <a:pPr lvl="1"/>
            <a:r>
              <a:rPr lang="en-US" dirty="0" smtClean="0"/>
              <a:t>measurement tools </a:t>
            </a:r>
          </a:p>
          <a:p>
            <a:pPr lvl="1"/>
            <a:r>
              <a:rPr lang="en-US" dirty="0" smtClean="0"/>
              <a:t>hot plates</a:t>
            </a:r>
          </a:p>
          <a:p>
            <a:pPr lvl="1"/>
            <a:r>
              <a:rPr lang="en-US" dirty="0" smtClean="0"/>
              <a:t>prepared slides </a:t>
            </a:r>
          </a:p>
          <a:p>
            <a:pPr lvl="1"/>
            <a:r>
              <a:rPr lang="en-US" dirty="0" smtClean="0"/>
              <a:t>stereoscopes</a:t>
            </a:r>
          </a:p>
          <a:p>
            <a:pPr lvl="1"/>
            <a:r>
              <a:rPr lang="en-US" dirty="0" smtClean="0"/>
              <a:t>micropipettes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/>
          <a:stretch/>
        </p:blipFill>
        <p:spPr>
          <a:xfrm>
            <a:off x="6096000" y="1524000"/>
            <a:ext cx="249044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optical instruments used for viewing very small objects</a:t>
            </a:r>
          </a:p>
          <a:p>
            <a:r>
              <a:rPr lang="en-US" dirty="0" smtClean="0"/>
              <a:t>Include types such as:</a:t>
            </a:r>
          </a:p>
          <a:p>
            <a:pPr lvl="1"/>
            <a:r>
              <a:rPr lang="en-US" dirty="0" smtClean="0"/>
              <a:t>stereomicroscope</a:t>
            </a:r>
          </a:p>
          <a:p>
            <a:pPr lvl="1"/>
            <a:r>
              <a:rPr lang="en-US" dirty="0" smtClean="0"/>
              <a:t>compound microscope</a:t>
            </a:r>
          </a:p>
          <a:p>
            <a:pPr lvl="1"/>
            <a:r>
              <a:rPr lang="en-US" dirty="0" smtClean="0"/>
              <a:t>polarizing light                                    microscope</a:t>
            </a:r>
          </a:p>
          <a:p>
            <a:pPr lvl="1"/>
            <a:r>
              <a:rPr lang="en-US" dirty="0" smtClean="0"/>
              <a:t>comparison                                            microscope </a:t>
            </a:r>
          </a:p>
          <a:p>
            <a:pPr lvl="1"/>
            <a:r>
              <a:rPr lang="en-US" dirty="0" smtClean="0"/>
              <a:t>scanning electron                                      microscopes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40" y="3845593"/>
            <a:ext cx="3881735" cy="25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Stereomicroscopes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a binocular microscope which provides a relatively low-power view of the subject</a:t>
            </a:r>
          </a:p>
          <a:p>
            <a:r>
              <a:rPr lang="en-US" dirty="0" smtClean="0"/>
              <a:t>Feature a set of optics for each eye which provide views at slightly different angles producing a 3-D visualization </a:t>
            </a:r>
          </a:p>
          <a:p>
            <a:r>
              <a:rPr lang="en-US" dirty="0" smtClean="0"/>
              <a:t>Are used to:</a:t>
            </a:r>
          </a:p>
          <a:p>
            <a:pPr lvl="1"/>
            <a:r>
              <a:rPr lang="en-US" dirty="0" smtClean="0"/>
              <a:t>study the surface of solid </a:t>
            </a:r>
            <a:br>
              <a:rPr lang="en-US" dirty="0" smtClean="0"/>
            </a:br>
            <a:r>
              <a:rPr lang="en-US" dirty="0" smtClean="0"/>
              <a:t>specimens</a:t>
            </a:r>
          </a:p>
          <a:p>
            <a:pPr lvl="1"/>
            <a:r>
              <a:rPr lang="en-US" dirty="0" smtClean="0"/>
              <a:t>magnify objects during </a:t>
            </a:r>
            <a:br>
              <a:rPr lang="en-US" dirty="0" smtClean="0"/>
            </a:br>
            <a:r>
              <a:rPr lang="en-US" dirty="0" smtClean="0"/>
              <a:t>dissection or surgery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5602" name="Picture 2" descr="C:\Users\tylee.williams\AppData\Local\Microsoft\Windows\Temporary Internet Files\Content.IE5\SEI70BP2\shutterstock_7139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6489" r="9589" b="7463"/>
          <a:stretch/>
        </p:blipFill>
        <p:spPr bwMode="auto">
          <a:xfrm>
            <a:off x="6400800" y="3894137"/>
            <a:ext cx="1752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07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Compound Microscopes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microscopes with a two lens systems and an eyepiece, mounted in a tube which produces very high magnification</a:t>
            </a:r>
          </a:p>
          <a:p>
            <a:r>
              <a:rPr lang="en-US" dirty="0" smtClean="0"/>
              <a:t>Consist of a rotary lens piece used for adjusting magnification </a:t>
            </a:r>
          </a:p>
          <a:p>
            <a:r>
              <a:rPr lang="en-US" dirty="0" smtClean="0"/>
              <a:t>Are used to:</a:t>
            </a:r>
          </a:p>
          <a:p>
            <a:pPr lvl="1"/>
            <a:r>
              <a:rPr lang="en-US" dirty="0" smtClean="0"/>
              <a:t>analyze micro-organisms</a:t>
            </a:r>
          </a:p>
          <a:p>
            <a:pPr lvl="1"/>
            <a:r>
              <a:rPr lang="en-US" dirty="0" smtClean="0"/>
              <a:t>analyze cells and tissue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2" descr="C:\Users\tylee.williams\AppData\Local\Microsoft\Windows\Temporary Internet Files\Content.IE5\B3ZN21CE\shutterstock_246708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90880"/>
            <a:ext cx="2057400" cy="308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Polarized Light Microscopes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486775" cy="5197475"/>
          </a:xfrm>
        </p:spPr>
        <p:txBody>
          <a:bodyPr/>
          <a:lstStyle/>
          <a:p>
            <a:r>
              <a:rPr lang="en-US" sz="3100" dirty="0" smtClean="0"/>
              <a:t>Produce a centralized light source focused on the item </a:t>
            </a:r>
          </a:p>
          <a:p>
            <a:r>
              <a:rPr lang="en-US" sz="3100" dirty="0" smtClean="0"/>
              <a:t>Are designed to observe and photograph specimens which are visible primarily due to their optically anisotropic character</a:t>
            </a:r>
          </a:p>
          <a:p>
            <a:r>
              <a:rPr lang="en-US" sz="3100" dirty="0" smtClean="0"/>
              <a:t>Consists of:</a:t>
            </a:r>
          </a:p>
          <a:p>
            <a:pPr lvl="1"/>
            <a:r>
              <a:rPr lang="en-US" sz="2700" dirty="0" smtClean="0"/>
              <a:t>polarizer</a:t>
            </a:r>
          </a:p>
          <a:p>
            <a:pPr lvl="2"/>
            <a:r>
              <a:rPr lang="en-US" sz="2500" dirty="0" smtClean="0"/>
              <a:t>positioned in the light path  </a:t>
            </a:r>
          </a:p>
          <a:p>
            <a:pPr lvl="1"/>
            <a:r>
              <a:rPr lang="en-US" sz="2700" dirty="0" smtClean="0"/>
              <a:t>analyzer </a:t>
            </a:r>
          </a:p>
          <a:p>
            <a:pPr lvl="2"/>
            <a:r>
              <a:rPr lang="en-US" sz="2500" dirty="0" smtClean="0"/>
              <a:t>positioned in the optical pathway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0025" y="5819775"/>
            <a:ext cx="874395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Anisotropic</a:t>
            </a:r>
            <a:r>
              <a:rPr lang="en-US" sz="2000" dirty="0"/>
              <a:t>: exhibiting properties with different values when measured in different </a:t>
            </a:r>
            <a:r>
              <a:rPr lang="en-US" sz="2000" dirty="0" smtClean="0"/>
              <a:t>directions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094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Microscopes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used to compare items side-by-side</a:t>
            </a:r>
          </a:p>
          <a:p>
            <a:r>
              <a:rPr lang="en-US" dirty="0" smtClean="0"/>
              <a:t>Consist of two compound microscopes which display both items at once </a:t>
            </a:r>
          </a:p>
          <a:p>
            <a:r>
              <a:rPr lang="en-US" dirty="0" smtClean="0"/>
              <a:t>Avoid the observer having to rely on memory when comparing two objects </a:t>
            </a:r>
          </a:p>
          <a:p>
            <a:r>
              <a:rPr lang="en-US" dirty="0" smtClean="0"/>
              <a:t>Are used to study known samples against evidence collected at a crime scene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9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Scanning Electron Microscopes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high resolution microscopes which allows small items to be viewed in great detail</a:t>
            </a:r>
          </a:p>
          <a:p>
            <a:r>
              <a:rPr lang="en-US" dirty="0" smtClean="0"/>
              <a:t>Use a beam of electrons reflected on an object to form an image </a:t>
            </a:r>
          </a:p>
          <a:p>
            <a:r>
              <a:rPr lang="en-US" dirty="0" smtClean="0"/>
              <a:t>Allow more of a item to be focused on at a time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1266" name="Picture 2" descr="C:\Users\tylee.williams\AppData\Local\Microsoft\Windows\Temporary Internet Files\Content.IE5\3B90TOCY\shutterstock_3044971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3" b="8651"/>
          <a:stretch/>
        </p:blipFill>
        <p:spPr bwMode="auto">
          <a:xfrm>
            <a:off x="2362200" y="4343400"/>
            <a:ext cx="4572000" cy="24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9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ylee.williams\AppData\Local\Microsoft\Windows\Temporary Internet Files\Content.IE5\B3ZN21CE\shutterstock_377986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t="10527" r="9947"/>
          <a:stretch/>
        </p:blipFill>
        <p:spPr bwMode="auto">
          <a:xfrm>
            <a:off x="6293796" y="3200399"/>
            <a:ext cx="2470825" cy="181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Macrophotography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extreme close-up photography used to document very small pieces of evidence </a:t>
            </a:r>
          </a:p>
          <a:p>
            <a:r>
              <a:rPr lang="en-US" dirty="0" smtClean="0"/>
              <a:t>Captures photos with emphasis on detail which can help forensic scientists analyze evidence such as:</a:t>
            </a:r>
          </a:p>
          <a:p>
            <a:pPr lvl="1"/>
            <a:r>
              <a:rPr lang="en-US" dirty="0" smtClean="0"/>
              <a:t>victim or suspect’s hair left on </a:t>
            </a:r>
            <a:br>
              <a:rPr lang="en-US" dirty="0" smtClean="0"/>
            </a:br>
            <a:r>
              <a:rPr lang="en-US" dirty="0" smtClean="0"/>
              <a:t>an object </a:t>
            </a:r>
          </a:p>
          <a:p>
            <a:pPr lvl="1"/>
            <a:r>
              <a:rPr lang="en-US" dirty="0" smtClean="0"/>
              <a:t>small particles of drugs found at </a:t>
            </a:r>
            <a:br>
              <a:rPr lang="en-US" dirty="0" smtClean="0"/>
            </a:br>
            <a:r>
              <a:rPr lang="en-US" dirty="0" smtClean="0"/>
              <a:t>the crime scene</a:t>
            </a:r>
          </a:p>
          <a:p>
            <a:pPr lvl="1"/>
            <a:r>
              <a:rPr lang="en-US" dirty="0" smtClean="0"/>
              <a:t>tool marks on a keyhole used in forced entry </a:t>
            </a:r>
          </a:p>
          <a:p>
            <a:r>
              <a:rPr lang="en-US" dirty="0" smtClean="0"/>
              <a:t>Requires special lens and camera settings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Gel Electrophoresis Apparatuses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Places biological samples in a gel and uses negative and positive charges to separate DNA molecules according to size </a:t>
            </a:r>
          </a:p>
          <a:p>
            <a:r>
              <a:rPr lang="en-US" smtClean="0"/>
              <a:t>Allows forensic scientists to analyze DNA structures </a:t>
            </a:r>
          </a:p>
          <a:p>
            <a:pPr lvl="1"/>
            <a:r>
              <a:rPr lang="en-US" smtClean="0"/>
              <a:t>genetic information within </a:t>
            </a:r>
            <a:br>
              <a:rPr lang="en-US" smtClean="0"/>
            </a:br>
            <a:r>
              <a:rPr lang="en-US" smtClean="0"/>
              <a:t>cells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2050" name="Picture 2" descr="LabChip_GX_Touch_Protein_Squ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2024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1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Chromatographers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100" dirty="0" smtClean="0"/>
              <a:t>Are used to separate various elements of a compound by observing how they react with a specific solvent </a:t>
            </a:r>
          </a:p>
          <a:p>
            <a:pPr lvl="1"/>
            <a:r>
              <a:rPr lang="en-US" sz="2700" dirty="0" smtClean="0"/>
              <a:t>once the components are </a:t>
            </a:r>
            <a:br>
              <a:rPr lang="en-US" sz="2700" dirty="0" smtClean="0"/>
            </a:br>
            <a:r>
              <a:rPr lang="en-US" sz="2700" dirty="0" smtClean="0"/>
              <a:t>separated they can be easily </a:t>
            </a:r>
            <a:br>
              <a:rPr lang="en-US" sz="2700" dirty="0" smtClean="0"/>
            </a:br>
            <a:r>
              <a:rPr lang="en-US" sz="2700" dirty="0" smtClean="0"/>
              <a:t>analyzed </a:t>
            </a:r>
          </a:p>
          <a:p>
            <a:r>
              <a:rPr lang="en-US" sz="3100" dirty="0" smtClean="0"/>
              <a:t>Are used to identify:</a:t>
            </a:r>
          </a:p>
          <a:p>
            <a:pPr lvl="1"/>
            <a:r>
              <a:rPr lang="en-US" sz="2700" dirty="0" smtClean="0"/>
              <a:t>alcohol or drug use at time of </a:t>
            </a:r>
            <a:br>
              <a:rPr lang="en-US" sz="2700" dirty="0" smtClean="0"/>
            </a:br>
            <a:r>
              <a:rPr lang="en-US" sz="2700" dirty="0" smtClean="0"/>
              <a:t>death </a:t>
            </a:r>
          </a:p>
          <a:p>
            <a:pPr lvl="1"/>
            <a:r>
              <a:rPr lang="en-US" sz="2700" dirty="0" smtClean="0"/>
              <a:t>substances found at the crime scene which can be traced to a different location or suspect</a:t>
            </a:r>
          </a:p>
          <a:p>
            <a:pPr lvl="1"/>
            <a:r>
              <a:rPr lang="en-US" sz="2700" dirty="0" smtClean="0"/>
              <a:t>chemicals used to set a fire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074" name="Picture 2" descr="Clarus-580-GC_320p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5263" b="4880"/>
          <a:stretch/>
        </p:blipFill>
        <p:spPr bwMode="auto">
          <a:xfrm>
            <a:off x="6362700" y="2516981"/>
            <a:ext cx="2514600" cy="275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Tools in Forensic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Are used to:</a:t>
            </a:r>
          </a:p>
          <a:p>
            <a:pPr lvl="1"/>
            <a:r>
              <a:rPr lang="en-US" smtClean="0"/>
              <a:t>collect evidence from a crime scene </a:t>
            </a:r>
          </a:p>
          <a:p>
            <a:pPr lvl="1"/>
            <a:r>
              <a:rPr lang="en-US" smtClean="0"/>
              <a:t>analyze evidence in forensic science labs</a:t>
            </a:r>
          </a:p>
          <a:p>
            <a:pPr lvl="1"/>
            <a:r>
              <a:rPr lang="en-US" smtClean="0"/>
              <a:t>store and preserve evidence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89426"/>
            <a:ext cx="4495800" cy="29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used to measure the intensity of light transmitted or emitted by particular substances allowing forensic scientist to identify the substance </a:t>
            </a:r>
          </a:p>
          <a:p>
            <a:r>
              <a:rPr lang="en-US" dirty="0" smtClean="0"/>
              <a:t>Are used to analyze:</a:t>
            </a:r>
          </a:p>
          <a:p>
            <a:pPr lvl="1"/>
            <a:r>
              <a:rPr lang="en-US" dirty="0" smtClean="0"/>
              <a:t>bodily fluids </a:t>
            </a:r>
          </a:p>
          <a:p>
            <a:pPr lvl="1"/>
            <a:r>
              <a:rPr lang="en-US" dirty="0" smtClean="0"/>
              <a:t>skeletal remains </a:t>
            </a:r>
          </a:p>
          <a:p>
            <a:pPr lvl="1"/>
            <a:r>
              <a:rPr lang="en-US" dirty="0" smtClean="0"/>
              <a:t>fingerprints</a:t>
            </a:r>
          </a:p>
          <a:p>
            <a:pPr lvl="1"/>
            <a:r>
              <a:rPr lang="en-US" dirty="0" smtClean="0"/>
              <a:t>drugs</a:t>
            </a:r>
          </a:p>
          <a:p>
            <a:pPr lvl="1"/>
            <a:r>
              <a:rPr lang="en-US" dirty="0" smtClean="0"/>
              <a:t>chemicals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4100" name="Picture 4" descr="http://www.perkinelmer.com/lab-solutions/resources/images_for_resize/L18601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733800"/>
            <a:ext cx="4038600" cy="25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Spectrometers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100" dirty="0" smtClean="0"/>
              <a:t>Are used to analyze a sample to determine its molecular makeup </a:t>
            </a:r>
          </a:p>
          <a:p>
            <a:r>
              <a:rPr lang="en-US" sz="3100" dirty="0" smtClean="0"/>
              <a:t>Allows a sciences to </a:t>
            </a:r>
            <a:br>
              <a:rPr lang="en-US" sz="3100" dirty="0" smtClean="0"/>
            </a:br>
            <a:r>
              <a:rPr lang="en-US" sz="3100" dirty="0" smtClean="0"/>
              <a:t>separate a sample into </a:t>
            </a:r>
            <a:br>
              <a:rPr lang="en-US" sz="3100" dirty="0" smtClean="0"/>
            </a:br>
            <a:r>
              <a:rPr lang="en-US" sz="3100" dirty="0" smtClean="0"/>
              <a:t>individual ions in order to </a:t>
            </a:r>
            <a:br>
              <a:rPr lang="en-US" sz="3100" dirty="0" smtClean="0"/>
            </a:br>
            <a:r>
              <a:rPr lang="en-US" sz="3100" dirty="0" smtClean="0"/>
              <a:t>determine the samples composition </a:t>
            </a:r>
          </a:p>
          <a:p>
            <a:r>
              <a:rPr lang="en-US" sz="3100" dirty="0" smtClean="0"/>
              <a:t>Are used to analyze extremely small pieces of evidence such as:</a:t>
            </a:r>
          </a:p>
          <a:p>
            <a:pPr lvl="1"/>
            <a:r>
              <a:rPr lang="en-US" sz="2700" dirty="0" smtClean="0"/>
              <a:t>trace evidence </a:t>
            </a:r>
          </a:p>
          <a:p>
            <a:pPr lvl="1"/>
            <a:r>
              <a:rPr lang="en-US" sz="2700" dirty="0" smtClean="0"/>
              <a:t>ballistic evidence </a:t>
            </a:r>
          </a:p>
          <a:p>
            <a:r>
              <a:rPr lang="en-US" sz="3100" dirty="0" smtClean="0"/>
              <a:t>Are used to perform toxicology analysis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122" name="Picture 2" descr="http://www.perkinelmer.com/lab-solutions/resources/images/320X320/Clarus-680-GCMS_320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3884"/>
          <a:stretch/>
        </p:blipFill>
        <p:spPr bwMode="auto">
          <a:xfrm>
            <a:off x="6396747" y="1828800"/>
            <a:ext cx="2446506" cy="184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1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Toxicology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 study of chemical agents affect on living organisms </a:t>
            </a:r>
          </a:p>
          <a:p>
            <a:r>
              <a:rPr lang="en-US" dirty="0" smtClean="0"/>
              <a:t>Analyzes bodily fluids for the presence of:</a:t>
            </a:r>
          </a:p>
          <a:p>
            <a:pPr lvl="1"/>
            <a:r>
              <a:rPr lang="en-US" dirty="0" smtClean="0"/>
              <a:t>drug use </a:t>
            </a:r>
          </a:p>
          <a:p>
            <a:pPr lvl="1"/>
            <a:r>
              <a:rPr lang="en-US" dirty="0" smtClean="0"/>
              <a:t>poisonous substances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760787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Metal Deposition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 technique used to develop latent prints by coating evidence with a thin layer of evaporated metal film under a high vacuum </a:t>
            </a:r>
          </a:p>
          <a:p>
            <a:r>
              <a:rPr lang="en-US" dirty="0" smtClean="0"/>
              <a:t>Is used to develop prints which are damaged or found on porous surfaces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used to photograph or create a digital image of the internal composition of a person or object </a:t>
            </a:r>
          </a:p>
          <a:p>
            <a:r>
              <a:rPr lang="en-US" dirty="0" smtClean="0"/>
              <a:t>Are used to analyze internal evidence such as:</a:t>
            </a:r>
          </a:p>
          <a:p>
            <a:pPr lvl="1"/>
            <a:r>
              <a:rPr lang="en-US" dirty="0" smtClean="0"/>
              <a:t>bullets</a:t>
            </a:r>
          </a:p>
          <a:p>
            <a:pPr lvl="1"/>
            <a:r>
              <a:rPr lang="en-US" dirty="0" smtClean="0"/>
              <a:t>broken bones  </a:t>
            </a:r>
          </a:p>
          <a:p>
            <a:pPr lvl="1"/>
            <a:r>
              <a:rPr lang="en-US" dirty="0" smtClean="0"/>
              <a:t>bruising </a:t>
            </a:r>
          </a:p>
          <a:p>
            <a:pPr lvl="1"/>
            <a:r>
              <a:rPr lang="en-US" dirty="0" smtClean="0"/>
              <a:t>debris from weapons </a:t>
            </a:r>
            <a:br>
              <a:rPr lang="en-US" dirty="0" smtClean="0"/>
            </a:br>
            <a:r>
              <a:rPr lang="en-US" dirty="0" smtClean="0"/>
              <a:t>used to harm a person 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3314" name="Picture 2" descr="C:\Users\tylee.williams\AppData\Local\Microsoft\Windows\Temporary Internet Files\Content.IE5\3B90TOCY\shutterstock_5688134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7"/>
          <a:stretch/>
        </p:blipFill>
        <p:spPr bwMode="auto">
          <a:xfrm>
            <a:off x="5334000" y="3423953"/>
            <a:ext cx="3438525" cy="304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Trajectory Analysis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measurements and observation to reconstruct how a shooting most likely occurred to determine the location of the shooter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352800"/>
            <a:ext cx="4343400" cy="28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Computer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programs used to store                        information and create                                forensic science databases                             to easily identify:</a:t>
            </a:r>
          </a:p>
          <a:p>
            <a:pPr lvl="1"/>
            <a:r>
              <a:rPr lang="en-US" dirty="0" smtClean="0"/>
              <a:t>fingerprints</a:t>
            </a:r>
          </a:p>
          <a:p>
            <a:pPr lvl="1"/>
            <a:r>
              <a:rPr lang="en-US" dirty="0" smtClean="0"/>
              <a:t>DNA profiles </a:t>
            </a:r>
          </a:p>
          <a:p>
            <a:pPr lvl="1"/>
            <a:r>
              <a:rPr lang="en-US" dirty="0" smtClean="0"/>
              <a:t>ballistic evidence </a:t>
            </a:r>
          </a:p>
          <a:p>
            <a:pPr lvl="1"/>
            <a:r>
              <a:rPr lang="en-US" dirty="0" smtClean="0"/>
              <a:t>the identity of a criminal                                      through facial recognition </a:t>
            </a:r>
          </a:p>
          <a:p>
            <a:pPr lvl="1"/>
            <a:r>
              <a:rPr lang="en-US" dirty="0" smtClean="0"/>
              <a:t>footprints left at a crime scene 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81" y="1371600"/>
            <a:ext cx="243961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Measurement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Include:</a:t>
            </a:r>
          </a:p>
          <a:p>
            <a:pPr lvl="1"/>
            <a:r>
              <a:rPr lang="en-US" smtClean="0"/>
              <a:t>length measurement tools</a:t>
            </a:r>
          </a:p>
          <a:p>
            <a:pPr lvl="1"/>
            <a:r>
              <a:rPr lang="en-US" smtClean="0"/>
              <a:t>thermometer </a:t>
            </a:r>
          </a:p>
          <a:p>
            <a:pPr lvl="1"/>
            <a:r>
              <a:rPr lang="en-US" smtClean="0"/>
              <a:t>timing devices</a:t>
            </a:r>
          </a:p>
          <a:p>
            <a:pPr lvl="1"/>
            <a:r>
              <a:rPr lang="en-US" smtClean="0"/>
              <a:t>scales</a:t>
            </a:r>
          </a:p>
          <a:p>
            <a:pPr lvl="1"/>
            <a:r>
              <a:rPr lang="en-US" smtClean="0"/>
              <a:t>calculators</a:t>
            </a:r>
          </a:p>
          <a:p>
            <a:pPr lvl="1"/>
            <a:r>
              <a:rPr lang="en-US" smtClean="0"/>
              <a:t>lab glassware </a:t>
            </a:r>
          </a:p>
          <a:p>
            <a:pPr lvl="1"/>
            <a:endParaRPr lang="en-US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4762500" y="3390900"/>
            <a:ext cx="358140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2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Length Measurement Tools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97475"/>
          </a:xfrm>
        </p:spPr>
        <p:txBody>
          <a:bodyPr/>
          <a:lstStyle/>
          <a:p>
            <a:r>
              <a:rPr lang="en-US" dirty="0" smtClean="0"/>
              <a:t>Are used to:</a:t>
            </a:r>
          </a:p>
          <a:p>
            <a:pPr lvl="1"/>
            <a:r>
              <a:rPr lang="en-US" dirty="0" smtClean="0"/>
              <a:t>measure area of a crime scene to make proportional crime scene sketches </a:t>
            </a:r>
          </a:p>
          <a:p>
            <a:pPr lvl="1"/>
            <a:r>
              <a:rPr lang="en-US" dirty="0" smtClean="0"/>
              <a:t>measure various types of evidence such as:</a:t>
            </a:r>
          </a:p>
          <a:p>
            <a:pPr lvl="2"/>
            <a:r>
              <a:rPr lang="en-US" dirty="0" smtClean="0"/>
              <a:t>shoeprints</a:t>
            </a:r>
          </a:p>
          <a:p>
            <a:pPr lvl="2"/>
            <a:r>
              <a:rPr lang="en-US" dirty="0" smtClean="0"/>
              <a:t>gunshot distances </a:t>
            </a:r>
          </a:p>
          <a:p>
            <a:pPr lvl="2"/>
            <a:r>
              <a:rPr lang="en-US" dirty="0" smtClean="0"/>
              <a:t>blood spatter </a:t>
            </a:r>
          </a:p>
          <a:p>
            <a:pPr lvl="2"/>
            <a:r>
              <a:rPr lang="en-US" dirty="0" smtClean="0"/>
              <a:t>bones of a deceased person to determine height</a:t>
            </a:r>
          </a:p>
          <a:p>
            <a:r>
              <a:rPr lang="en-US" dirty="0" smtClean="0"/>
              <a:t>Include tools such as:</a:t>
            </a:r>
          </a:p>
          <a:p>
            <a:pPr lvl="1"/>
            <a:r>
              <a:rPr lang="en-US" dirty="0" smtClean="0"/>
              <a:t>meter sticks</a:t>
            </a:r>
          </a:p>
          <a:p>
            <a:pPr lvl="1"/>
            <a:r>
              <a:rPr lang="en-US" dirty="0" smtClean="0"/>
              <a:t>tape measure  </a:t>
            </a:r>
          </a:p>
          <a:p>
            <a:pPr lvl="1"/>
            <a:r>
              <a:rPr lang="en-US" dirty="0" smtClean="0"/>
              <a:t>measuring wheel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Meter Stick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 measuring stick one meter in length which is marked in inches, centimeters and millimeters</a:t>
            </a:r>
          </a:p>
          <a:p>
            <a:r>
              <a:rPr lang="en-US" dirty="0" smtClean="0"/>
              <a:t>Is used for measuring the length of small flat pieces of evidence such as:</a:t>
            </a:r>
          </a:p>
          <a:p>
            <a:pPr lvl="1"/>
            <a:r>
              <a:rPr lang="en-US" dirty="0" smtClean="0"/>
              <a:t>shoeprints</a:t>
            </a:r>
          </a:p>
          <a:p>
            <a:pPr lvl="1"/>
            <a:r>
              <a:rPr lang="en-US" dirty="0" smtClean="0"/>
              <a:t>documents</a:t>
            </a:r>
          </a:p>
          <a:p>
            <a:pPr lvl="1"/>
            <a:r>
              <a:rPr lang="en-US" dirty="0" smtClean="0"/>
              <a:t>handprints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2" descr="C:\Users\tylee.williams\AppData\Local\Microsoft\Windows\Temporary Internet Files\Content.IE5\6TYVLQ9L\shutterstock_165015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3853740" cy="25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9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Evidence Collection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equipment used to secure the crime scene such as:</a:t>
            </a:r>
          </a:p>
          <a:p>
            <a:pPr lvl="1"/>
            <a:r>
              <a:rPr lang="en-US" dirty="0" smtClean="0"/>
              <a:t>crime scene barricade tape</a:t>
            </a:r>
          </a:p>
          <a:p>
            <a:pPr lvl="1"/>
            <a:r>
              <a:rPr lang="en-US" dirty="0" smtClean="0"/>
              <a:t>personal protective equipment </a:t>
            </a:r>
          </a:p>
          <a:p>
            <a:pPr lvl="1"/>
            <a:r>
              <a:rPr lang="en-US" dirty="0" smtClean="0"/>
              <a:t>evidence markers</a:t>
            </a:r>
          </a:p>
          <a:p>
            <a:pPr lvl="1"/>
            <a:r>
              <a:rPr lang="en-US" dirty="0" smtClean="0"/>
              <a:t>crime scene lights</a:t>
            </a:r>
          </a:p>
          <a:p>
            <a:pPr lvl="1"/>
            <a:r>
              <a:rPr lang="en-US" dirty="0" smtClean="0"/>
              <a:t>crime scene                                       documentation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0" y="3812159"/>
            <a:ext cx="3847700" cy="256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Tape Measure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Is a narrow strip of cloth or steel tape marked in inches or centimeters</a:t>
            </a:r>
          </a:p>
          <a:p>
            <a:r>
              <a:rPr lang="en-US" smtClean="0"/>
              <a:t>Is used for measuring:</a:t>
            </a:r>
          </a:p>
          <a:p>
            <a:pPr lvl="1"/>
            <a:r>
              <a:rPr lang="en-US" smtClean="0"/>
              <a:t>area of a crime scene </a:t>
            </a:r>
          </a:p>
          <a:p>
            <a:pPr lvl="1"/>
            <a:r>
              <a:rPr lang="en-US" smtClean="0"/>
              <a:t>large pieces of evidence</a:t>
            </a:r>
          </a:p>
          <a:p>
            <a:pPr lvl="1"/>
            <a:r>
              <a:rPr lang="en-US" smtClean="0"/>
              <a:t>odd shaped evidence </a:t>
            </a:r>
          </a:p>
          <a:p>
            <a:pPr lvl="2"/>
            <a:r>
              <a:rPr lang="en-US" smtClean="0"/>
              <a:t>cloth tape measure can </a:t>
            </a:r>
            <a:br>
              <a:rPr lang="en-US" smtClean="0"/>
            </a:br>
            <a:r>
              <a:rPr lang="en-US" smtClean="0"/>
              <a:t>be wrapped around </a:t>
            </a:r>
            <a:br>
              <a:rPr lang="en-US" smtClean="0"/>
            </a:br>
            <a:r>
              <a:rPr lang="en-US" smtClean="0"/>
              <a:t>objects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14338" name="Picture 2" descr="C:\Users\tylee.williams\AppData\Local\Microsoft\Windows\Temporary Internet Files\Content.IE5\B3ZN21CE\shutterstock_1607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441136"/>
            <a:ext cx="3390900" cy="290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5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Measuring Wheel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Quickly records distance by pushing the wheel around an area or large object </a:t>
            </a:r>
          </a:p>
          <a:p>
            <a:r>
              <a:rPr lang="en-US" smtClean="0"/>
              <a:t>Is used to record the measurements of the area of a crime scene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628517"/>
            <a:ext cx="4265829" cy="28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Thermometers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97475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100" dirty="0" smtClean="0"/>
              <a:t>Are used to measure temperature of:</a:t>
            </a:r>
          </a:p>
          <a:p>
            <a:pPr lvl="1">
              <a:lnSpc>
                <a:spcPts val="3200"/>
              </a:lnSpc>
            </a:pPr>
            <a:r>
              <a:rPr lang="en-US" sz="2700" dirty="0" smtClean="0"/>
              <a:t>bodies</a:t>
            </a:r>
          </a:p>
          <a:p>
            <a:pPr lvl="1">
              <a:lnSpc>
                <a:spcPts val="3200"/>
              </a:lnSpc>
            </a:pPr>
            <a:r>
              <a:rPr lang="en-US" sz="2700" dirty="0" smtClean="0"/>
              <a:t>liquids</a:t>
            </a:r>
          </a:p>
          <a:p>
            <a:pPr lvl="1">
              <a:lnSpc>
                <a:spcPts val="3200"/>
              </a:lnSpc>
            </a:pPr>
            <a:r>
              <a:rPr lang="en-US" sz="2700" dirty="0" smtClean="0"/>
              <a:t>chemicals</a:t>
            </a:r>
          </a:p>
          <a:p>
            <a:pPr lvl="1">
              <a:lnSpc>
                <a:spcPts val="3200"/>
              </a:lnSpc>
            </a:pPr>
            <a:r>
              <a:rPr lang="en-US" sz="2700" dirty="0" smtClean="0"/>
              <a:t>gasses</a:t>
            </a:r>
          </a:p>
          <a:p>
            <a:pPr lvl="1">
              <a:lnSpc>
                <a:spcPts val="3200"/>
              </a:lnSpc>
            </a:pPr>
            <a:r>
              <a:rPr lang="en-US" sz="2700" dirty="0" smtClean="0"/>
              <a:t>environment </a:t>
            </a:r>
          </a:p>
          <a:p>
            <a:pPr lvl="1">
              <a:lnSpc>
                <a:spcPts val="3200"/>
              </a:lnSpc>
            </a:pPr>
            <a:r>
              <a:rPr lang="en-US" sz="2700" dirty="0" smtClean="0"/>
              <a:t>objects</a:t>
            </a:r>
          </a:p>
          <a:p>
            <a:pPr>
              <a:lnSpc>
                <a:spcPts val="3200"/>
              </a:lnSpc>
            </a:pPr>
            <a:r>
              <a:rPr lang="en-US" sz="3100" dirty="0" smtClean="0"/>
              <a:t>Are used to:</a:t>
            </a:r>
          </a:p>
          <a:p>
            <a:pPr lvl="1">
              <a:lnSpc>
                <a:spcPts val="3200"/>
              </a:lnSpc>
            </a:pPr>
            <a:r>
              <a:rPr lang="en-US" sz="2700" dirty="0" smtClean="0"/>
              <a:t>determine how long a body has been deceased at a crime scene </a:t>
            </a:r>
          </a:p>
          <a:p>
            <a:pPr lvl="1">
              <a:lnSpc>
                <a:spcPts val="3200"/>
              </a:lnSpc>
            </a:pPr>
            <a:r>
              <a:rPr lang="en-US" sz="2700" dirty="0" smtClean="0"/>
              <a:t>temperature of chemicals to perform forensic science analysis in labs</a:t>
            </a:r>
          </a:p>
          <a:p>
            <a:pPr lvl="1">
              <a:lnSpc>
                <a:spcPts val="3200"/>
              </a:lnSpc>
            </a:pPr>
            <a:r>
              <a:rPr lang="en-US" sz="2700" dirty="0" smtClean="0"/>
              <a:t>temperature at a crime scene </a:t>
            </a:r>
          </a:p>
          <a:p>
            <a:pPr lvl="1">
              <a:lnSpc>
                <a:spcPts val="32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16386" name="Picture 2" descr="C:\Users\tylee.williams\AppData\Local\Microsoft\Windows\Temporary Internet Files\Content.IE5\6TYVLQ9L\shutterstock_491858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388425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1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Timing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Are used to measure time </a:t>
            </a:r>
          </a:p>
          <a:p>
            <a:r>
              <a:rPr lang="en-US" smtClean="0"/>
              <a:t>Are used to perform time sensitive chemical reaction tests</a:t>
            </a:r>
          </a:p>
          <a:p>
            <a:r>
              <a:rPr lang="en-US" smtClean="0"/>
              <a:t>Include:</a:t>
            </a:r>
          </a:p>
          <a:p>
            <a:pPr lvl="1"/>
            <a:r>
              <a:rPr lang="en-US" smtClean="0"/>
              <a:t>stopwatches and timers  </a:t>
            </a:r>
          </a:p>
          <a:p>
            <a:pPr lvl="1"/>
            <a:r>
              <a:rPr lang="en-US" smtClean="0"/>
              <a:t>clocks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5362" name="Picture 2" descr="C:\Users\tylee.williams\AppData\Local\Microsoft\Windows\Temporary Internet Files\Content.IE5\3B90TOCY\shutterstock_31985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13808" r="26415" b="12864"/>
          <a:stretch/>
        </p:blipFill>
        <p:spPr bwMode="auto">
          <a:xfrm>
            <a:off x="4419600" y="3901758"/>
            <a:ext cx="2667000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9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Include:</a:t>
            </a:r>
          </a:p>
          <a:p>
            <a:pPr lvl="1"/>
            <a:r>
              <a:rPr lang="en-US" dirty="0" smtClean="0"/>
              <a:t>analytical balance scales</a:t>
            </a:r>
          </a:p>
          <a:p>
            <a:pPr lvl="1"/>
            <a:r>
              <a:rPr lang="en-US" dirty="0" smtClean="0"/>
              <a:t>moisture analyzers</a:t>
            </a:r>
          </a:p>
          <a:p>
            <a:pPr lvl="1"/>
            <a:r>
              <a:rPr lang="en-US" dirty="0" smtClean="0"/>
              <a:t>precision scales </a:t>
            </a:r>
          </a:p>
          <a:p>
            <a:pPr lvl="1"/>
            <a:r>
              <a:rPr lang="en-US" dirty="0" smtClean="0"/>
              <a:t>triple beam balance scales </a:t>
            </a:r>
          </a:p>
          <a:p>
            <a:pPr lvl="1"/>
            <a:r>
              <a:rPr lang="en-US" dirty="0" smtClean="0"/>
              <a:t>ABFO scales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7567" r="25000" b="7567"/>
          <a:stretch/>
        </p:blipFill>
        <p:spPr>
          <a:xfrm flipH="1">
            <a:off x="5791200" y="1691640"/>
            <a:ext cx="28956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Analytical Balance Scales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used to measure weight with extreme sensitivity </a:t>
            </a:r>
          </a:p>
          <a:p>
            <a:r>
              <a:rPr lang="en-US" dirty="0" smtClean="0"/>
              <a:t>Consist of a small weight enclosed in a box with a door to ensure dust or air currents do not affect the reading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6146" name="Picture 2" descr="AU S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4159249"/>
            <a:ext cx="27051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1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Moisture Analyzers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97475"/>
          </a:xfrm>
        </p:spPr>
        <p:txBody>
          <a:bodyPr/>
          <a:lstStyle/>
          <a:p>
            <a:r>
              <a:rPr lang="en-US" sz="3100" dirty="0" smtClean="0"/>
              <a:t>Are used to measure moisture content in an object</a:t>
            </a:r>
          </a:p>
          <a:p>
            <a:r>
              <a:rPr lang="en-US" sz="3100" dirty="0" smtClean="0"/>
              <a:t>Weighs the sample before and after heat is used to evaporate moisture from the sample to determine the weight lost in drying </a:t>
            </a:r>
          </a:p>
          <a:p>
            <a:r>
              <a:rPr lang="en-US" sz="3100" dirty="0" smtClean="0"/>
              <a:t>Are used to determine moisture levels in:</a:t>
            </a:r>
          </a:p>
          <a:p>
            <a:pPr lvl="1"/>
            <a:r>
              <a:rPr lang="en-US" sz="2700" dirty="0" smtClean="0"/>
              <a:t>pharmaceuticals</a:t>
            </a:r>
          </a:p>
          <a:p>
            <a:pPr lvl="1"/>
            <a:r>
              <a:rPr lang="en-US" sz="2700" dirty="0" smtClean="0"/>
              <a:t>chemicals</a:t>
            </a:r>
          </a:p>
          <a:p>
            <a:pPr lvl="1"/>
            <a:r>
              <a:rPr lang="en-US" sz="2700" dirty="0" smtClean="0"/>
              <a:t>environmental samples</a:t>
            </a:r>
          </a:p>
          <a:p>
            <a:pPr lvl="1"/>
            <a:r>
              <a:rPr lang="en-US" sz="2700" dirty="0" smtClean="0"/>
              <a:t>food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7170" name="Picture 2" descr="http://www.shimadzu.com/an/sites/default/files/ckeditor/an/balance/moisture/qn504200000066a4-img/qn504200000066b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2"/>
          <a:stretch/>
        </p:blipFill>
        <p:spPr bwMode="auto">
          <a:xfrm>
            <a:off x="5676134" y="4359275"/>
            <a:ext cx="1754131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Scales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used for complex measurements for exact weights </a:t>
            </a:r>
          </a:p>
          <a:p>
            <a:r>
              <a:rPr lang="en-US" dirty="0" smtClean="0"/>
              <a:t>Are used to weight various lab samples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65500"/>
            <a:ext cx="4724400" cy="31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 Beam Balance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scales consisting of three beams with a sliding weight in the middle which balances the weight horizontally </a:t>
            </a:r>
          </a:p>
          <a:p>
            <a:r>
              <a:rPr lang="en-US" dirty="0" smtClean="0"/>
              <a:t>Consist of a pan at one end in which the object is placed </a:t>
            </a:r>
          </a:p>
          <a:p>
            <a:r>
              <a:rPr lang="en-US" dirty="0" smtClean="0"/>
              <a:t>Are used for very precise measurements of mass material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30012"/>
            <a:ext cx="4355837" cy="19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ABFO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197475"/>
          </a:xfrm>
        </p:spPr>
        <p:txBody>
          <a:bodyPr/>
          <a:lstStyle/>
          <a:p>
            <a:r>
              <a:rPr lang="en-US" sz="3100" dirty="0"/>
              <a:t>Are American Board of Forensic Odontology scales </a:t>
            </a:r>
          </a:p>
          <a:p>
            <a:pPr lvl="1"/>
            <a:r>
              <a:rPr lang="en-US" sz="2700" dirty="0"/>
              <a:t>L-shaped measuring device used in photography </a:t>
            </a:r>
          </a:p>
          <a:p>
            <a:r>
              <a:rPr lang="en-US" sz="3100" dirty="0" smtClean="0"/>
              <a:t>Are scales used to measure length rather than weight</a:t>
            </a:r>
          </a:p>
          <a:p>
            <a:r>
              <a:rPr lang="en-US" sz="3100" dirty="0" smtClean="0"/>
              <a:t>Are used to photograph measurements of evidence such as:</a:t>
            </a:r>
          </a:p>
          <a:p>
            <a:pPr lvl="1"/>
            <a:r>
              <a:rPr lang="en-US" sz="2700" dirty="0" smtClean="0"/>
              <a:t>blood spatter </a:t>
            </a:r>
          </a:p>
          <a:p>
            <a:pPr lvl="1"/>
            <a:r>
              <a:rPr lang="en-US" sz="2700" dirty="0" smtClean="0"/>
              <a:t>bite-marks</a:t>
            </a:r>
          </a:p>
          <a:p>
            <a:pPr lvl="1"/>
            <a:r>
              <a:rPr lang="en-US" sz="2700" dirty="0" smtClean="0"/>
              <a:t>bruises</a:t>
            </a:r>
          </a:p>
          <a:p>
            <a:pPr lvl="1"/>
            <a:r>
              <a:rPr lang="en-US" sz="2700" dirty="0" smtClean="0"/>
              <a:t>shoe prints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5" y="4343400"/>
            <a:ext cx="3505200" cy="23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Barricade Tape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yellow tape used to mark off crime scene areas</a:t>
            </a:r>
          </a:p>
          <a:p>
            <a:r>
              <a:rPr lang="en-US" dirty="0" smtClean="0"/>
              <a:t>Is used to keep unauthorized individuals from entering the crime scene and potentially harming evidence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C:\Users\whitneyorth\Downloads\shutterstock_2841360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5" b="17721"/>
          <a:stretch/>
        </p:blipFill>
        <p:spPr bwMode="auto">
          <a:xfrm>
            <a:off x="2057400" y="4483100"/>
            <a:ext cx="6019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0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used to:</a:t>
            </a:r>
          </a:p>
          <a:p>
            <a:pPr lvl="1"/>
            <a:r>
              <a:rPr lang="en-US" dirty="0" smtClean="0"/>
              <a:t>collect and analyze data</a:t>
            </a:r>
          </a:p>
          <a:p>
            <a:pPr lvl="1"/>
            <a:r>
              <a:rPr lang="en-US" dirty="0" smtClean="0"/>
              <a:t>analyze statistics to discover patterns </a:t>
            </a:r>
          </a:p>
          <a:p>
            <a:pPr lvl="1"/>
            <a:r>
              <a:rPr lang="en-US" dirty="0" smtClean="0"/>
              <a:t>calculate measurements of evidence </a:t>
            </a:r>
          </a:p>
          <a:p>
            <a:r>
              <a:rPr lang="en-US" dirty="0" smtClean="0"/>
              <a:t>Can be used to perform mathematical equation to determine:</a:t>
            </a:r>
          </a:p>
          <a:p>
            <a:pPr lvl="1"/>
            <a:r>
              <a:rPr lang="en-US" dirty="0" smtClean="0"/>
              <a:t>angles at which the various blood stains struck their respective surfaces</a:t>
            </a:r>
          </a:p>
          <a:p>
            <a:pPr lvl="1"/>
            <a:r>
              <a:rPr lang="en-US" dirty="0" smtClean="0"/>
              <a:t>trajectory analysis</a:t>
            </a:r>
          </a:p>
          <a:p>
            <a:pPr lvl="1"/>
            <a:r>
              <a:rPr lang="en-US" dirty="0" smtClean="0"/>
              <a:t>calculate the height of a </a:t>
            </a:r>
            <a:br>
              <a:rPr lang="en-US" dirty="0" smtClean="0"/>
            </a:br>
            <a:r>
              <a:rPr lang="en-US" dirty="0" smtClean="0"/>
              <a:t>person based on the </a:t>
            </a:r>
            <a:br>
              <a:rPr lang="en-US" dirty="0" smtClean="0"/>
            </a:br>
            <a:r>
              <a:rPr lang="en-US" dirty="0" smtClean="0"/>
              <a:t>size of a bone</a:t>
            </a:r>
            <a:endParaRPr lang="en-US" dirty="0"/>
          </a:p>
        </p:txBody>
      </p:sp>
      <p:pic>
        <p:nvPicPr>
          <p:cNvPr id="17410" name="Picture 2" descr="C:\Users\tylee.williams\AppData\Local\Microsoft\Windows\Temporary Internet Files\Content.IE5\3B90TOCY\shutterstock_4635887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7100" r="42500" b="11080"/>
          <a:stretch/>
        </p:blipFill>
        <p:spPr bwMode="auto">
          <a:xfrm>
            <a:off x="6400800" y="4604702"/>
            <a:ext cx="1981200" cy="20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Calculators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 Glassware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Are glass containers used to store liquids or powders for:</a:t>
            </a:r>
          </a:p>
          <a:p>
            <a:pPr lvl="1"/>
            <a:r>
              <a:rPr lang="en-US" smtClean="0"/>
              <a:t>measuring </a:t>
            </a:r>
          </a:p>
          <a:p>
            <a:pPr lvl="1"/>
            <a:r>
              <a:rPr lang="en-US" smtClean="0"/>
              <a:t>heating</a:t>
            </a:r>
          </a:p>
          <a:p>
            <a:pPr lvl="1"/>
            <a:r>
              <a:rPr lang="en-US" smtClean="0"/>
              <a:t>cooling </a:t>
            </a:r>
          </a:p>
          <a:p>
            <a:pPr lvl="1"/>
            <a:r>
              <a:rPr lang="en-US" smtClean="0"/>
              <a:t>transferring </a:t>
            </a:r>
            <a:br>
              <a:rPr lang="en-US" smtClean="0"/>
            </a:br>
            <a:r>
              <a:rPr lang="en-US" smtClean="0"/>
              <a:t>locations  </a:t>
            </a:r>
          </a:p>
          <a:p>
            <a:pPr lvl="1"/>
            <a:r>
              <a:rPr lang="en-US" smtClean="0"/>
              <a:t>mixing </a:t>
            </a:r>
          </a:p>
          <a:p>
            <a:pPr lvl="1"/>
            <a:r>
              <a:rPr lang="en-US" smtClean="0"/>
              <a:t>pouring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18434" name="Picture 2" descr="C:\Users\tylee.williams\AppData\Local\Microsoft\Windows\Temporary Internet Files\Content.IE5\6TYVLQ9L\shutterstock_5692638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8400"/>
            <a:ext cx="4191000" cy="27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8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 Glassware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Includes:</a:t>
            </a:r>
          </a:p>
          <a:p>
            <a:pPr lvl="1"/>
            <a:r>
              <a:rPr lang="en-US" smtClean="0"/>
              <a:t>beakers</a:t>
            </a:r>
          </a:p>
          <a:p>
            <a:pPr lvl="1"/>
            <a:r>
              <a:rPr lang="en-US" smtClean="0"/>
              <a:t>jars</a:t>
            </a:r>
          </a:p>
          <a:p>
            <a:pPr lvl="1"/>
            <a:r>
              <a:rPr lang="en-US" smtClean="0"/>
              <a:t>bottles</a:t>
            </a:r>
          </a:p>
          <a:p>
            <a:pPr lvl="1"/>
            <a:r>
              <a:rPr lang="en-US" smtClean="0"/>
              <a:t>tubes </a:t>
            </a:r>
          </a:p>
          <a:p>
            <a:pPr lvl="1"/>
            <a:r>
              <a:rPr lang="en-US" smtClean="0"/>
              <a:t>cylinders </a:t>
            </a:r>
          </a:p>
          <a:p>
            <a:pPr lvl="1"/>
            <a:r>
              <a:rPr lang="en-US" smtClean="0"/>
              <a:t>droppers</a:t>
            </a:r>
          </a:p>
          <a:p>
            <a:pPr lvl="1"/>
            <a:r>
              <a:rPr lang="en-US" smtClean="0"/>
              <a:t>funnels </a:t>
            </a:r>
          </a:p>
          <a:p>
            <a:pPr lvl="1"/>
            <a:r>
              <a:rPr lang="en-US" smtClean="0"/>
              <a:t>pipettes</a:t>
            </a:r>
          </a:p>
          <a:p>
            <a:pPr lvl="1"/>
            <a:r>
              <a:rPr lang="en-US" smtClean="0"/>
              <a:t>vials </a:t>
            </a:r>
          </a:p>
          <a:p>
            <a:pPr lvl="1"/>
            <a:r>
              <a:rPr lang="en-US" smtClean="0"/>
              <a:t>petri dish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12505"/>
            <a:ext cx="4267200" cy="284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a flat heated surface used to:</a:t>
            </a:r>
          </a:p>
          <a:p>
            <a:pPr lvl="1"/>
            <a:r>
              <a:rPr lang="en-US" dirty="0" smtClean="0"/>
              <a:t>heat samples</a:t>
            </a:r>
          </a:p>
          <a:p>
            <a:pPr lvl="1"/>
            <a:r>
              <a:rPr lang="en-US" dirty="0" smtClean="0"/>
              <a:t>perform chemical reactions </a:t>
            </a:r>
          </a:p>
          <a:p>
            <a:r>
              <a:rPr lang="en-US" dirty="0" smtClean="0"/>
              <a:t>Should be used with heat resistant glassware and heat protective gripping devices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19458" name="Picture 2" descr="C:\Users\tylee.williams\AppData\Local\Microsoft\Windows\Temporary Internet Files\Content.IE5\3B90TOCY\shutterstock_523183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44" y="4114801"/>
            <a:ext cx="3824756" cy="25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1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Prepared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97475"/>
          </a:xfrm>
        </p:spPr>
        <p:txBody>
          <a:bodyPr/>
          <a:lstStyle/>
          <a:p>
            <a:r>
              <a:rPr lang="en-US" sz="3100" dirty="0" smtClean="0"/>
              <a:t>Are flat rectangular pieces of glass which items are placed upon to be viewed under a microscope</a:t>
            </a:r>
          </a:p>
          <a:p>
            <a:r>
              <a:rPr lang="en-US" sz="3100" dirty="0" smtClean="0"/>
              <a:t>Hold evidence with a plastic slip over the top</a:t>
            </a:r>
          </a:p>
          <a:p>
            <a:r>
              <a:rPr lang="en-US" sz="3100" dirty="0" smtClean="0"/>
              <a:t>Should be labeled </a:t>
            </a:r>
          </a:p>
          <a:p>
            <a:r>
              <a:rPr lang="en-US" sz="3100" dirty="0" smtClean="0"/>
              <a:t>Can display evidence such as:</a:t>
            </a:r>
          </a:p>
          <a:p>
            <a:pPr lvl="1"/>
            <a:r>
              <a:rPr lang="en-US" sz="2700" dirty="0" smtClean="0"/>
              <a:t>hair </a:t>
            </a:r>
          </a:p>
          <a:p>
            <a:pPr lvl="1"/>
            <a:r>
              <a:rPr lang="en-US" sz="2700" dirty="0" smtClean="0"/>
              <a:t>bodily fluids </a:t>
            </a:r>
          </a:p>
          <a:p>
            <a:pPr lvl="1"/>
            <a:r>
              <a:rPr lang="en-US" sz="2700" dirty="0" smtClean="0"/>
              <a:t>trace evidence</a:t>
            </a:r>
          </a:p>
          <a:p>
            <a:r>
              <a:rPr lang="en-US" sz="3100" dirty="0" smtClean="0"/>
              <a:t>Should be handled                              wearing gloves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23554" name="Picture 2" descr="C:\Users\tylee.williams\AppData\Local\Microsoft\Windows\Temporary Internet Files\Content.IE5\3B90TOCY\shutterstock_554153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54220"/>
            <a:ext cx="3048000" cy="20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9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devices by which two photographs of the same object are taken at slightly different angles are viewed together, creating an impression of 3-D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095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ylee.williams\AppData\Local\Microsoft\Windows\Temporary Internet Files\Content.IE5\6TYVLQ9L\shutterstock_334103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3657600"/>
            <a:ext cx="24574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Micropipettes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a fine pointed pipette with a plunger used to measure and transfer small amounts of liquids </a:t>
            </a:r>
          </a:p>
          <a:p>
            <a:r>
              <a:rPr lang="en-US" dirty="0" smtClean="0"/>
              <a:t>Are used by placing the pointed pipette end into the liquid sample and pressing down on the plunger to draw </a:t>
            </a:r>
            <a:br>
              <a:rPr lang="en-US" dirty="0" smtClean="0"/>
            </a:br>
            <a:r>
              <a:rPr lang="en-US" dirty="0" smtClean="0"/>
              <a:t>the liquid into the pipette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0025" y="5816739"/>
            <a:ext cx="87249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Pipette: </a:t>
            </a:r>
            <a:r>
              <a:rPr lang="en-US" sz="2000" dirty="0"/>
              <a:t>a slender tube attached to </a:t>
            </a:r>
            <a:r>
              <a:rPr lang="en-US" sz="2000" dirty="0" smtClean="0"/>
              <a:t>a bulb</a:t>
            </a:r>
            <a:r>
              <a:rPr lang="en-US" sz="2000" dirty="0"/>
              <a:t> </a:t>
            </a:r>
            <a:r>
              <a:rPr lang="en-US" sz="2000" dirty="0" smtClean="0"/>
              <a:t>used to transfer </a:t>
            </a:r>
            <a:r>
              <a:rPr lang="en-US" sz="2000" dirty="0"/>
              <a:t>or </a:t>
            </a:r>
            <a:r>
              <a:rPr lang="en-US" sz="2000" dirty="0" smtClean="0"/>
              <a:t>measure </a:t>
            </a:r>
            <a:r>
              <a:rPr lang="en-US" sz="2000" dirty="0"/>
              <a:t>out small quantities of </a:t>
            </a:r>
            <a:r>
              <a:rPr lang="en-US" sz="2000" dirty="0" smtClean="0"/>
              <a:t>liquid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00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E80CBD27-73F3-4E76-8FEA-2436A6A802E0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727053"/>
            <a:ext cx="91440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A70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Instructions</a:t>
            </a:r>
            <a:r>
              <a:rPr lang="en-US" sz="2200" dirty="0" smtClean="0">
                <a:solidFill>
                  <a:srgbClr val="A70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Show the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Using a Microscope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video segment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R:\Current Productions\Buttons &amp; Logos\Main Menu Button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722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942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Evidence Storing &amp; Preservation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Include:</a:t>
            </a:r>
          </a:p>
          <a:p>
            <a:pPr lvl="1"/>
            <a:r>
              <a:rPr lang="en-US" smtClean="0"/>
              <a:t>evidence packaging </a:t>
            </a:r>
          </a:p>
          <a:p>
            <a:pPr lvl="1"/>
            <a:r>
              <a:rPr lang="en-US" smtClean="0"/>
              <a:t>freezers and refrigerators </a:t>
            </a:r>
          </a:p>
          <a:p>
            <a:pPr lvl="1"/>
            <a:r>
              <a:rPr lang="en-US" smtClean="0"/>
              <a:t>storage cabinets </a:t>
            </a:r>
          </a:p>
          <a:p>
            <a:pPr lvl="1"/>
            <a:r>
              <a:rPr lang="en-US" smtClean="0"/>
              <a:t>lab incubators </a:t>
            </a:r>
          </a:p>
          <a:p>
            <a:pPr lvl="1"/>
            <a:r>
              <a:rPr lang="en-US" smtClean="0"/>
              <a:t>evidence drying cabinets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7500" r="15001"/>
          <a:stretch/>
        </p:blipFill>
        <p:spPr>
          <a:xfrm>
            <a:off x="5562600" y="2680247"/>
            <a:ext cx="3048000" cy="38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Personal Protective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Provides a barrier to keep biological or chemical hazards from contacting the skin or eyes</a:t>
            </a:r>
          </a:p>
          <a:p>
            <a:r>
              <a:rPr lang="en-US" dirty="0" smtClean="0"/>
              <a:t>Prevents contamination of the crime scene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 descr="C:\Users\tylee.williams\AppData\Local\Microsoft\Windows\Temporary Internet Files\Content.IE5\SEI70BP2\shutterstock_522257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597275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1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Evidence Packaging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Includes appropriately                                packaging evidence                                depending on its type </a:t>
            </a:r>
          </a:p>
          <a:p>
            <a:r>
              <a:rPr lang="en-US" dirty="0" smtClean="0"/>
              <a:t>Includes:</a:t>
            </a:r>
          </a:p>
          <a:p>
            <a:pPr lvl="1"/>
            <a:r>
              <a:rPr lang="en-US" dirty="0" smtClean="0"/>
              <a:t>bags</a:t>
            </a:r>
          </a:p>
          <a:p>
            <a:pPr lvl="1"/>
            <a:r>
              <a:rPr lang="en-US" dirty="0" smtClean="0"/>
              <a:t>boxes</a:t>
            </a:r>
          </a:p>
          <a:p>
            <a:pPr lvl="1"/>
            <a:r>
              <a:rPr lang="en-US" dirty="0" smtClean="0"/>
              <a:t>envelopes</a:t>
            </a:r>
          </a:p>
          <a:p>
            <a:pPr lvl="1"/>
            <a:r>
              <a:rPr lang="en-US" dirty="0" smtClean="0"/>
              <a:t>containers</a:t>
            </a:r>
          </a:p>
          <a:p>
            <a:r>
              <a:rPr lang="en-US" dirty="0" smtClean="0"/>
              <a:t>Should always contain a chain of custody form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22530" name="Picture 2" descr="C:\Users\tylee.williams\AppData\Local\Microsoft\Windows\Temporary Internet Files\Content.IE5\3B90TOCY\shutterstock_398516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15420"/>
            <a:ext cx="3843338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6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Freezers &amp; Refrigerators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used for long term preservation of evidence </a:t>
            </a:r>
          </a:p>
          <a:p>
            <a:r>
              <a:rPr lang="en-US" dirty="0" smtClean="0"/>
              <a:t>Should maintain temperature for integrity </a:t>
            </a:r>
          </a:p>
          <a:p>
            <a:pPr lvl="1"/>
            <a:r>
              <a:rPr lang="en-US" dirty="0" smtClean="0"/>
              <a:t>temperature depends on type of evidence </a:t>
            </a:r>
          </a:p>
          <a:p>
            <a:r>
              <a:rPr lang="en-US" dirty="0" smtClean="0"/>
              <a:t>Are used to store evidence such as:</a:t>
            </a:r>
          </a:p>
          <a:p>
            <a:pPr lvl="1"/>
            <a:r>
              <a:rPr lang="en-US" dirty="0" smtClean="0"/>
              <a:t>DNA </a:t>
            </a:r>
          </a:p>
          <a:p>
            <a:pPr lvl="1"/>
            <a:r>
              <a:rPr lang="en-US" dirty="0" smtClean="0"/>
              <a:t>biological specimens </a:t>
            </a:r>
          </a:p>
          <a:p>
            <a:pPr lvl="1"/>
            <a:r>
              <a:rPr lang="en-US" dirty="0" smtClean="0"/>
              <a:t>bones </a:t>
            </a:r>
          </a:p>
          <a:p>
            <a:pPr lvl="1"/>
            <a:r>
              <a:rPr lang="en-US" dirty="0" smtClean="0"/>
              <a:t>teeth</a:t>
            </a:r>
          </a:p>
          <a:p>
            <a:r>
              <a:rPr lang="en-US" dirty="0" smtClean="0"/>
              <a:t>Should be closely monitored to ensure consistent temperature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Storage Cabinets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Are shelves used for storage typically placed in an evidence room or warehouse </a:t>
            </a:r>
          </a:p>
          <a:p>
            <a:r>
              <a:rPr lang="en-US" smtClean="0"/>
              <a:t>Are used for organized safe storage of evidence 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540582"/>
            <a:ext cx="4419600" cy="29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 Incubators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a controlled, contaminant-free environment for storage of cell cultures</a:t>
            </a:r>
          </a:p>
          <a:p>
            <a:pPr lvl="1"/>
            <a:r>
              <a:rPr lang="en-US" dirty="0" smtClean="0"/>
              <a:t>cells grown under a controlled condition </a:t>
            </a:r>
          </a:p>
          <a:p>
            <a:r>
              <a:rPr lang="en-US" dirty="0" smtClean="0"/>
              <a:t>Regulates conditions such as: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humidity </a:t>
            </a:r>
          </a:p>
          <a:p>
            <a:pPr lvl="1"/>
            <a:r>
              <a:rPr lang="en-US" dirty="0" smtClean="0"/>
              <a:t>carbon dioxide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21506" name="Picture 2" descr="http://www.perkinelmer.com/lab-solutions/resources/images_for_resize/400x300_Trinest_ND_03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05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Drying Cabinets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ventilated cabinets designed to store, dry or process forensic evidence in a controlled environment</a:t>
            </a:r>
          </a:p>
          <a:p>
            <a:r>
              <a:rPr lang="en-US" dirty="0" smtClean="0"/>
              <a:t>Prevent cross contamination </a:t>
            </a:r>
          </a:p>
          <a:p>
            <a:pPr lvl="1"/>
            <a:r>
              <a:rPr lang="en-US" dirty="0" smtClean="0"/>
              <a:t>prevents lab personnel from exposure to biohazards </a:t>
            </a:r>
          </a:p>
          <a:p>
            <a:pPr lvl="1"/>
            <a:r>
              <a:rPr lang="en-US" dirty="0" smtClean="0"/>
              <a:t>protects evidence from exposure to lab chemicals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4340" r="5001" b="7767"/>
          <a:stretch/>
        </p:blipFill>
        <p:spPr>
          <a:xfrm>
            <a:off x="3657600" y="4682722"/>
            <a:ext cx="3581400" cy="21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2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https://www.nij.gov/topics/law-enforcement/investigations/crime-scene/guides/pages/equipment-csi.aspx</a:t>
            </a:r>
          </a:p>
          <a:p>
            <a:r>
              <a:rPr lang="en-US" sz="2000" dirty="0" smtClean="0"/>
              <a:t>http://www.crime-scene-investigator.net/crimesceneequipmentchecklist.html</a:t>
            </a:r>
          </a:p>
          <a:p>
            <a:r>
              <a:rPr lang="en-US" sz="2000" dirty="0" smtClean="0"/>
              <a:t>http://www.safariland.com/products/forensics/?utm_source=bing&amp;utm_medium=cpc&amp;utm_campaign=Forensics&amp;utm_term=forensic%20science%20equipment&amp;utm_content=Forensics%20Supplies</a:t>
            </a:r>
          </a:p>
          <a:p>
            <a:r>
              <a:rPr lang="en-US" sz="2000" dirty="0" smtClean="0"/>
              <a:t>http://www.yourgenome.org/facts/what-is-gel-electrophoresis</a:t>
            </a:r>
          </a:p>
          <a:p>
            <a:r>
              <a:rPr lang="en-US" sz="2000" dirty="0" smtClean="0"/>
              <a:t>http://web.alfredstate.edu/benslewd/FRSC1001/Microscopy%20Handout.pdf</a:t>
            </a:r>
          </a:p>
          <a:p>
            <a:r>
              <a:rPr lang="en-US" sz="2000" dirty="0"/>
              <a:t>http://chemistry.about.com/od/chemistrylab/tp/Chemistry-Glassware-Names-and-Uses.htm</a:t>
            </a:r>
          </a:p>
          <a:p>
            <a:r>
              <a:rPr lang="en-US" sz="2000" dirty="0"/>
              <a:t>http://www.csudh.edu/oliver/demos/bal-use/bal-use.htm</a:t>
            </a:r>
          </a:p>
          <a:p>
            <a:r>
              <a:rPr lang="en-US" sz="2000" dirty="0"/>
              <a:t>http://www.sjsu.edu/people/steven.lee/courses/c2/s2/Wecht_29.pdf.</a:t>
            </a:r>
          </a:p>
          <a:p>
            <a:r>
              <a:rPr lang="en-US" sz="2000" dirty="0"/>
              <a:t>http://www.gas-chromatography.net/gas-chromatography.php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PowerPoint</a:t>
            </a:r>
            <a:r>
              <a:rPr lang="en-US" baseline="30000" dirty="0" smtClean="0"/>
              <a:t>®</a:t>
            </a:r>
            <a:r>
              <a:rPr lang="en-US" dirty="0" smtClean="0"/>
              <a:t> Acknowledgements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 bwMode="auto">
          <a:xfrm>
            <a:off x="201612" y="1374775"/>
            <a:ext cx="4191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914400" rtl="0" eaLnBrk="0" latinLnBrk="0" hangingPunct="1">
              <a:spcBef>
                <a:spcPts val="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1">
              <a:spcBef>
                <a:spcPts val="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1">
              <a:spcBef>
                <a:spcPts val="0"/>
              </a:spcBef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1">
              <a:spcBef>
                <a:spcPts val="0"/>
              </a:spcBef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1">
              <a:spcBef>
                <a:spcPts val="0"/>
              </a:spcBef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>
              <a:buFont typeface="Arial" charset="0"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cs typeface="Arial Unicode MS" charset="-128"/>
              </a:rPr>
              <a:t>Production Coordinator</a:t>
            </a:r>
          </a:p>
          <a:p>
            <a:pPr eaLnBrk="1">
              <a:buFont typeface="Arial" charset="0"/>
              <a:buNone/>
            </a:pPr>
            <a:r>
              <a:rPr lang="en-US" altLang="en-US" sz="2000" dirty="0" err="1" smtClean="0">
                <a:solidFill>
                  <a:srgbClr val="000000"/>
                </a:solidFill>
                <a:cs typeface="Arial Unicode MS" charset="-128"/>
              </a:rPr>
              <a:t>Tylee</a:t>
            </a:r>
            <a:r>
              <a:rPr lang="en-US" altLang="en-US" sz="2000" dirty="0" smtClean="0">
                <a:solidFill>
                  <a:srgbClr val="000000"/>
                </a:solidFill>
                <a:cs typeface="Arial Unicode MS" charset="-128"/>
              </a:rPr>
              <a:t> Williams</a:t>
            </a:r>
          </a:p>
          <a:p>
            <a:pPr eaLnBrk="1">
              <a:buFont typeface="Arial" charset="0"/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cs typeface="Arial Unicode MS" charset="-128"/>
              </a:rPr>
              <a:t>Brand </a:t>
            </a:r>
            <a:r>
              <a:rPr lang="en-US" altLang="en-US" sz="2000" b="1" dirty="0" smtClean="0">
                <a:solidFill>
                  <a:srgbClr val="000000"/>
                </a:solidFill>
                <a:cs typeface="Arial Unicode MS" charset="-128"/>
              </a:rPr>
              <a:t>Manager</a:t>
            </a:r>
          </a:p>
          <a:p>
            <a:pPr eaLnBrk="1">
              <a:buFont typeface="Arial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 Unicode MS" charset="-128"/>
              </a:rPr>
              <a:t>Whitney Orth</a:t>
            </a:r>
          </a:p>
          <a:p>
            <a:pPr eaLnBrk="1">
              <a:buFont typeface="Arial" charset="0"/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cs typeface="Arial Unicode MS" charset="-128"/>
              </a:rPr>
              <a:t>Graphic Designer</a:t>
            </a:r>
          </a:p>
          <a:p>
            <a:pPr eaLnBrk="1">
              <a:buFont typeface="Arial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 Unicode MS" charset="-128"/>
              </a:rPr>
              <a:t>Melody Rowell</a:t>
            </a:r>
          </a:p>
          <a:p>
            <a:pPr eaLnBrk="1">
              <a:buFont typeface="Arial" charset="0"/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endParaRPr lang="en-US" altLang="en-US" sz="2000" dirty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endParaRPr lang="en-US" altLang="en-US" sz="2000" dirty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cs typeface="Arial Unicode MS" charset="-128"/>
              </a:rPr>
              <a:t>Quality Control Director</a:t>
            </a:r>
          </a:p>
          <a:p>
            <a:pPr eaLnBrk="1">
              <a:buFont typeface="Arial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 Unicode MS" charset="-128"/>
              </a:rPr>
              <a:t>Angela Dehls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8350" y="1371600"/>
            <a:ext cx="433705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 algn="r">
              <a:buNone/>
            </a:pPr>
            <a:r>
              <a:rPr lang="en-US" altLang="en-US" sz="2000" b="1" dirty="0"/>
              <a:t>V.P. of Brand Management </a:t>
            </a:r>
          </a:p>
          <a:p>
            <a:pPr marL="0" indent="0" algn="r">
              <a:buNone/>
            </a:pPr>
            <a:r>
              <a:rPr lang="en-US" altLang="en-US" sz="2000" dirty="0"/>
              <a:t>Clayton Franklin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Executive Producer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Gordon W. Davis, Ph.D.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474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Acknowledgements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 bwMode="auto">
          <a:xfrm>
            <a:off x="201612" y="1374775"/>
            <a:ext cx="4191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914400" rtl="0" eaLnBrk="0" latinLnBrk="0" hangingPunct="1">
              <a:spcBef>
                <a:spcPts val="0"/>
              </a:spcBef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1">
              <a:spcBef>
                <a:spcPts val="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1">
              <a:spcBef>
                <a:spcPts val="0"/>
              </a:spcBef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1">
              <a:spcBef>
                <a:spcPts val="0"/>
              </a:spcBef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1">
              <a:spcBef>
                <a:spcPts val="0"/>
              </a:spcBef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>
              <a:buFont typeface="Arial" charset="0"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cs typeface="Arial Unicode MS" charset="-128"/>
              </a:rPr>
              <a:t>Production Coordinator</a:t>
            </a:r>
          </a:p>
          <a:p>
            <a:pPr eaLnBrk="1">
              <a:buFont typeface="Arial" charset="0"/>
              <a:buNone/>
            </a:pPr>
            <a:r>
              <a:rPr lang="en-US" altLang="en-US" sz="2000" dirty="0" err="1" smtClean="0">
                <a:solidFill>
                  <a:srgbClr val="000000"/>
                </a:solidFill>
                <a:cs typeface="Arial Unicode MS" charset="-128"/>
              </a:rPr>
              <a:t>Tylee</a:t>
            </a:r>
            <a:r>
              <a:rPr lang="en-US" altLang="en-US" sz="2000" dirty="0" smtClean="0">
                <a:solidFill>
                  <a:srgbClr val="000000"/>
                </a:solidFill>
                <a:cs typeface="Arial Unicode MS" charset="-128"/>
              </a:rPr>
              <a:t> Williams</a:t>
            </a:r>
          </a:p>
          <a:p>
            <a:pPr eaLnBrk="1">
              <a:buFont typeface="Arial" charset="0"/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cs typeface="Arial Unicode MS" charset="-128"/>
              </a:rPr>
              <a:t>Brand </a:t>
            </a:r>
            <a:r>
              <a:rPr lang="en-US" altLang="en-US" sz="2000" b="1" dirty="0" smtClean="0">
                <a:solidFill>
                  <a:srgbClr val="000000"/>
                </a:solidFill>
                <a:cs typeface="Arial Unicode MS" charset="-128"/>
              </a:rPr>
              <a:t>Manager</a:t>
            </a:r>
          </a:p>
          <a:p>
            <a:pPr eaLnBrk="1">
              <a:buFont typeface="Arial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 Unicode MS" charset="-128"/>
              </a:rPr>
              <a:t>Whitney Orth</a:t>
            </a:r>
          </a:p>
          <a:p>
            <a:pPr eaLnBrk="1">
              <a:buFont typeface="Arial" charset="0"/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Videography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Holley Baker, Mike Barley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Video Post Production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Holley Baker</a:t>
            </a:r>
          </a:p>
          <a:p>
            <a:pPr marL="0" indent="0"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endParaRPr lang="en-US" altLang="en-US" sz="2000" dirty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endParaRPr lang="en-US" altLang="en-US" sz="2000" dirty="0" smtClean="0">
              <a:solidFill>
                <a:srgbClr val="000000"/>
              </a:solidFill>
              <a:cs typeface="Arial Unicode MS" charset="-128"/>
            </a:endParaRPr>
          </a:p>
          <a:p>
            <a:pPr eaLnBrk="1">
              <a:buFont typeface="Arial" charset="0"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cs typeface="Arial Unicode MS" charset="-128"/>
              </a:rPr>
              <a:t>Quality Control Director</a:t>
            </a:r>
          </a:p>
          <a:p>
            <a:pPr eaLnBrk="1">
              <a:buFont typeface="Arial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 Unicode MS" charset="-128"/>
              </a:rPr>
              <a:t>Angela Dehls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733800" y="1371600"/>
            <a:ext cx="51816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Collaborator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Patrick </a:t>
            </a:r>
            <a:r>
              <a:rPr lang="en-US" sz="2000" dirty="0" err="1" smtClean="0">
                <a:solidFill>
                  <a:srgbClr val="000000"/>
                </a:solidFill>
              </a:rPr>
              <a:t>Buzzini</a:t>
            </a:r>
            <a:r>
              <a:rPr lang="en-US" sz="2000" dirty="0" smtClean="0">
                <a:solidFill>
                  <a:srgbClr val="000000"/>
                </a:solidFill>
              </a:rPr>
              <a:t>, Ph.D.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Associate Professor of Forensic Science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Sam Houston State University, 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Institute for Forensic Research, Training &amp; Innovation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Sarah Kerrigan, Ph.D.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Director of Sam Houston State University Institute for Forensic Research, Training &amp; Innovation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 algn="r">
              <a:buNone/>
            </a:pPr>
            <a:r>
              <a:rPr lang="en-US" altLang="en-US" sz="2000" b="1" dirty="0"/>
              <a:t>V.P. of Brand Management </a:t>
            </a:r>
          </a:p>
          <a:p>
            <a:pPr marL="0" indent="0" algn="r">
              <a:buNone/>
            </a:pPr>
            <a:r>
              <a:rPr lang="en-US" altLang="en-US" sz="2000" dirty="0"/>
              <a:t>Clayton Franklin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Executive Producer</a:t>
            </a:r>
          </a:p>
          <a:p>
            <a:pPr marL="457200" indent="-114300" algn="r"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Gordon W. Davis, Ph.D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621166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© MMXVIII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CEV Multimedia, Ltd.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Personal Protective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Includes:</a:t>
            </a:r>
          </a:p>
          <a:p>
            <a:pPr lvl="1"/>
            <a:r>
              <a:rPr lang="en-US" smtClean="0"/>
              <a:t>disposable gloves</a:t>
            </a:r>
          </a:p>
          <a:p>
            <a:pPr lvl="1"/>
            <a:r>
              <a:rPr lang="en-US" smtClean="0"/>
              <a:t>masks</a:t>
            </a:r>
          </a:p>
          <a:p>
            <a:pPr lvl="1"/>
            <a:r>
              <a:rPr lang="en-US" smtClean="0"/>
              <a:t>booties</a:t>
            </a:r>
          </a:p>
          <a:p>
            <a:pPr lvl="1"/>
            <a:r>
              <a:rPr lang="en-US" smtClean="0"/>
              <a:t>hair covering</a:t>
            </a:r>
          </a:p>
          <a:p>
            <a:pPr lvl="2"/>
            <a:r>
              <a:rPr lang="en-US" smtClean="0"/>
              <a:t>hair nets</a:t>
            </a:r>
          </a:p>
          <a:p>
            <a:pPr lvl="2"/>
            <a:r>
              <a:rPr lang="en-US" smtClean="0"/>
              <a:t>hats</a:t>
            </a:r>
          </a:p>
          <a:p>
            <a:pPr lvl="1"/>
            <a:r>
              <a:rPr lang="en-US" smtClean="0"/>
              <a:t>overalls </a:t>
            </a:r>
          </a:p>
          <a:p>
            <a:pPr lvl="1"/>
            <a:r>
              <a:rPr lang="en-US" smtClean="0"/>
              <a:t>eye protection </a:t>
            </a:r>
          </a:p>
          <a:p>
            <a:pPr lvl="2"/>
            <a:r>
              <a:rPr lang="en-US" smtClean="0"/>
              <a:t>glasses</a:t>
            </a:r>
          </a:p>
          <a:p>
            <a:pPr lvl="2"/>
            <a:r>
              <a:rPr lang="en-US" smtClean="0"/>
              <a:t>goggles 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D27-73F3-4E76-8FEA-2436A6A802E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16" y="1676400"/>
            <a:ext cx="2334768" cy="4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PASSING_SCORE" val="100.000000"/>
  <p:tag name="ISPRING_ULTRA_SCORM_COURSE_ID" val="B4010E75-D1C0-454A-B82C-2737DFE71770"/>
  <p:tag name="ISPRINGONLINEFOLDERID" val="0"/>
  <p:tag name="ISPRINGONLINEFOLDERPATH" val="Content List"/>
  <p:tag name="ISPRINGCLOUDFOLDERID" val="0"/>
  <p:tag name="ISPRINGCLOUDFOLDERPATH" val="Repository"/>
  <p:tag name="ISPRING_OUTPUT_FOLDER" val="V:\A Brand Management Lesson Plans\CEV7s\CEV70812 Tools in Forensic Science\HTML5"/>
  <p:tag name="ISPRING_PRESENTATION_TITLE" val="CEV70812_Tools_in_Forensic_Science_NO_ASSESSMENT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6535</TotalTime>
  <Words>2892</Words>
  <Application>Microsoft Office PowerPoint</Application>
  <PresentationFormat>On-screen Show (4:3)</PresentationFormat>
  <Paragraphs>754</Paragraphs>
  <Slides>87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 Unicode MS</vt:lpstr>
      <vt:lpstr>Arial</vt:lpstr>
      <vt:lpstr>Calibri</vt:lpstr>
      <vt:lpstr>Wingdings</vt:lpstr>
      <vt:lpstr>Office Theme</vt:lpstr>
      <vt:lpstr>PowerPoint Presentation</vt:lpstr>
      <vt:lpstr>Objectives</vt:lpstr>
      <vt:lpstr>Main Menu</vt:lpstr>
      <vt:lpstr>PowerPoint Presentation</vt:lpstr>
      <vt:lpstr>Tools in Forensic Science</vt:lpstr>
      <vt:lpstr>Evidence Collection Tools</vt:lpstr>
      <vt:lpstr>Barricade Tape</vt:lpstr>
      <vt:lpstr>Personal Protective Equipment</vt:lpstr>
      <vt:lpstr>Personal Protective Equipment</vt:lpstr>
      <vt:lpstr>Evidence Markers</vt:lpstr>
      <vt:lpstr>Crime Scene Lighting</vt:lpstr>
      <vt:lpstr>Crime Scene Documentation Tools</vt:lpstr>
      <vt:lpstr>Notebooks &amp; Writing Utensils </vt:lpstr>
      <vt:lpstr>Cameras</vt:lpstr>
      <vt:lpstr>Cameras</vt:lpstr>
      <vt:lpstr>Evidence Collection Tools</vt:lpstr>
      <vt:lpstr>Evidence Collection Tools</vt:lpstr>
      <vt:lpstr>Scalpels</vt:lpstr>
      <vt:lpstr>Scalpels</vt:lpstr>
      <vt:lpstr>Forceps, Tweezers &amp; Needle Nose Pliers </vt:lpstr>
      <vt:lpstr>Vacuum Cleaners With Special Filters</vt:lpstr>
      <vt:lpstr>Vacuum Cleaners With Special Filters</vt:lpstr>
      <vt:lpstr>Tape</vt:lpstr>
      <vt:lpstr>Tape</vt:lpstr>
      <vt:lpstr>Combs</vt:lpstr>
      <vt:lpstr>Brushes</vt:lpstr>
      <vt:lpstr>Fingerprint Powders</vt:lpstr>
      <vt:lpstr>Magnifying Glass</vt:lpstr>
      <vt:lpstr>Sterile Cloth Swabs</vt:lpstr>
      <vt:lpstr>UV Light</vt:lpstr>
      <vt:lpstr>Smear Slides</vt:lpstr>
      <vt:lpstr>Scissors </vt:lpstr>
      <vt:lpstr>Shovel</vt:lpstr>
      <vt:lpstr>Sifting Screen </vt:lpstr>
      <vt:lpstr>Metal Detectors </vt:lpstr>
      <vt:lpstr>Molds</vt:lpstr>
      <vt:lpstr>Molds</vt:lpstr>
      <vt:lpstr>PowerPoint Presentation</vt:lpstr>
      <vt:lpstr>Evidence Analysis Tools</vt:lpstr>
      <vt:lpstr>Evidence Analysis Tools</vt:lpstr>
      <vt:lpstr>Microscopes</vt:lpstr>
      <vt:lpstr>Stereomicroscopes</vt:lpstr>
      <vt:lpstr>Compound Microscopes</vt:lpstr>
      <vt:lpstr>Polarized Light Microscopes</vt:lpstr>
      <vt:lpstr>Comparison Microscopes</vt:lpstr>
      <vt:lpstr>Scanning Electron Microscopes</vt:lpstr>
      <vt:lpstr>Macrophotography</vt:lpstr>
      <vt:lpstr>Gel Electrophoresis Apparatuses</vt:lpstr>
      <vt:lpstr>Gas Chromatographers</vt:lpstr>
      <vt:lpstr>Spectroscopes</vt:lpstr>
      <vt:lpstr>Mass Spectrometers</vt:lpstr>
      <vt:lpstr>Toxicology</vt:lpstr>
      <vt:lpstr>Vacuum Metal Deposition</vt:lpstr>
      <vt:lpstr>X-Ray Machines</vt:lpstr>
      <vt:lpstr>Trajectory Analysis Software</vt:lpstr>
      <vt:lpstr>Computer Software</vt:lpstr>
      <vt:lpstr>Measurement Tools</vt:lpstr>
      <vt:lpstr>Length Measurement Tools </vt:lpstr>
      <vt:lpstr>Meter Stick</vt:lpstr>
      <vt:lpstr>Tape Measure </vt:lpstr>
      <vt:lpstr>Measuring Wheel</vt:lpstr>
      <vt:lpstr>Thermometers</vt:lpstr>
      <vt:lpstr>Timing Devices</vt:lpstr>
      <vt:lpstr>Scales</vt:lpstr>
      <vt:lpstr>Analytical Balance Scales </vt:lpstr>
      <vt:lpstr>Moisture Analyzers</vt:lpstr>
      <vt:lpstr>Precision Scales </vt:lpstr>
      <vt:lpstr>Triple Beam Balance Scales</vt:lpstr>
      <vt:lpstr>ABFO Scales</vt:lpstr>
      <vt:lpstr>Calculators</vt:lpstr>
      <vt:lpstr>Lab Glassware</vt:lpstr>
      <vt:lpstr>Lab Glassware</vt:lpstr>
      <vt:lpstr>Hot Plates</vt:lpstr>
      <vt:lpstr>Prepared Slides</vt:lpstr>
      <vt:lpstr>Stereoscopes</vt:lpstr>
      <vt:lpstr>Micropipettes</vt:lpstr>
      <vt:lpstr>PowerPoint Presentation</vt:lpstr>
      <vt:lpstr>PowerPoint Presentation</vt:lpstr>
      <vt:lpstr>Evidence Storing &amp; Preservation Tools</vt:lpstr>
      <vt:lpstr>Evidence Packaging </vt:lpstr>
      <vt:lpstr>Freezers &amp; Refrigerators</vt:lpstr>
      <vt:lpstr>Storage Cabinets </vt:lpstr>
      <vt:lpstr>Lab Incubators</vt:lpstr>
      <vt:lpstr>Evidence Drying Cabinets</vt:lpstr>
      <vt:lpstr>Resources</vt:lpstr>
      <vt:lpstr>PowerPoint® Acknowledgements</vt:lpstr>
      <vt:lpstr>Video 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CEV70812_Tools_in_Forensic_Science_NO_ASSESSMENT</dc:title>
  <dc:creator>Tylee Williams</dc:creator>
  <cp:lastModifiedBy>Angela Dehls</cp:lastModifiedBy>
  <cp:revision>276</cp:revision>
  <cp:lastPrinted>2017-02-09T22:52:45Z</cp:lastPrinted>
  <dcterms:created xsi:type="dcterms:W3CDTF">2016-09-13T20:04:22Z</dcterms:created>
  <dcterms:modified xsi:type="dcterms:W3CDTF">2017-12-13T22:52:56Z</dcterms:modified>
</cp:coreProperties>
</file>