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17" r:id="rId4"/>
    <p:sldId id="291" r:id="rId5"/>
    <p:sldId id="307" r:id="rId6"/>
    <p:sldId id="306" r:id="rId7"/>
    <p:sldId id="311" r:id="rId8"/>
    <p:sldId id="292" r:id="rId9"/>
    <p:sldId id="312" r:id="rId10"/>
    <p:sldId id="293" r:id="rId11"/>
    <p:sldId id="313" r:id="rId12"/>
    <p:sldId id="294" r:id="rId13"/>
    <p:sldId id="314" r:id="rId14"/>
    <p:sldId id="302" r:id="rId15"/>
    <p:sldId id="305" r:id="rId16"/>
    <p:sldId id="303" r:id="rId17"/>
    <p:sldId id="304" r:id="rId18"/>
    <p:sldId id="309" r:id="rId19"/>
    <p:sldId id="263" r:id="rId20"/>
    <p:sldId id="289" r:id="rId21"/>
    <p:sldId id="297" r:id="rId22"/>
    <p:sldId id="290" r:id="rId23"/>
    <p:sldId id="315" r:id="rId24"/>
    <p:sldId id="288" r:id="rId25"/>
    <p:sldId id="295" r:id="rId26"/>
    <p:sldId id="264" r:id="rId27"/>
    <p:sldId id="298" r:id="rId28"/>
    <p:sldId id="299" r:id="rId29"/>
    <p:sldId id="300" r:id="rId30"/>
    <p:sldId id="310" r:id="rId31"/>
    <p:sldId id="261" r:id="rId32"/>
    <p:sldId id="31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E5D"/>
    <a:srgbClr val="F2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6" autoAdjust="0"/>
  </p:normalViewPr>
  <p:slideViewPr>
    <p:cSldViewPr>
      <p:cViewPr varScale="1">
        <p:scale>
          <a:sx n="97" d="100"/>
          <a:sy n="97" d="100"/>
        </p:scale>
        <p:origin x="192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CAA62-9222-4007-9E21-4FC4897246E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B6D3-60A5-42EE-82FF-2A5E835A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81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F89CF7-2CF8-4A49-A459-82CE31F2086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709981-4EBC-421E-9805-270C9217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6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9F32AE-1179-4F20-89A8-E22A823E7E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32238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7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9F32AE-1179-4F20-89A8-E22A823E7E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2" y="6517124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2" y="6517124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7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A89F-94BA-476B-83DB-1A4AFF3CC6D7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F32AE-1179-4F20-89A8-E22A823E7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0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6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Relate to law enforcement because they define areas of authority and proper procedures for implementing authority</a:t>
            </a:r>
          </a:p>
          <a:p>
            <a:pPr lvl="1"/>
            <a:r>
              <a:rPr lang="en-US" smtClean="0"/>
              <a:t>for example:</a:t>
            </a:r>
          </a:p>
          <a:p>
            <a:pPr lvl="2"/>
            <a:r>
              <a:rPr lang="en-US" smtClean="0"/>
              <a:t>Article Three explores roles and responsibilities of the executive branch of government, which oversees law enforcement </a:t>
            </a:r>
          </a:p>
          <a:p>
            <a:pPr lvl="2"/>
            <a:r>
              <a:rPr lang="en-US" smtClean="0"/>
              <a:t>Article Four discusses application of laws across state lines and transfer of criminals between states </a:t>
            </a:r>
          </a:p>
          <a:p>
            <a:pPr lvl="2"/>
            <a:r>
              <a:rPr lang="en-US" smtClean="0"/>
              <a:t>Article Six requires officers to swear to uphold the Constitution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4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additions made to the Constitution to supplement the Articles</a:t>
            </a:r>
          </a:p>
          <a:p>
            <a:pPr lvl="1"/>
            <a:r>
              <a:rPr lang="en-US" dirty="0" smtClean="0"/>
              <a:t>each explains a new, revised or clarified law for how the government should operate</a:t>
            </a:r>
          </a:p>
          <a:p>
            <a:r>
              <a:rPr lang="en-US" dirty="0" smtClean="0"/>
              <a:t>Include the Bill of Rights</a:t>
            </a:r>
          </a:p>
          <a:p>
            <a:pPr lvl="1"/>
            <a:r>
              <a:rPr lang="en-US" dirty="0" smtClean="0"/>
              <a:t>first ten amendments</a:t>
            </a:r>
          </a:p>
          <a:p>
            <a:pPr lvl="2"/>
            <a:r>
              <a:rPr lang="en-US" dirty="0" smtClean="0"/>
              <a:t>protect individuals’                                              basic rights by                                       prohibiting the                                              government and its                                                officials from infringing                                                  on them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06402"/>
            <a:ext cx="3657600" cy="24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9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Relate to law enforcement for two reasons:</a:t>
            </a:r>
          </a:p>
          <a:p>
            <a:pPr lvl="1"/>
            <a:r>
              <a:rPr lang="en-US" smtClean="0"/>
              <a:t>some of them explain rights of individuals  police must respect</a:t>
            </a:r>
          </a:p>
          <a:p>
            <a:pPr lvl="2"/>
            <a:r>
              <a:rPr lang="en-US" smtClean="0"/>
              <a:t>particularly the Bill of Rights and the 14th Amendment</a:t>
            </a:r>
          </a:p>
          <a:p>
            <a:pPr lvl="1"/>
            <a:r>
              <a:rPr lang="en-US" smtClean="0"/>
              <a:t>some of them clarify or change laws and governmental procedures which affect police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0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more directly governed by state and local constitutions</a:t>
            </a:r>
          </a:p>
          <a:p>
            <a:pPr lvl="1"/>
            <a:r>
              <a:rPr lang="en-US" smtClean="0"/>
              <a:t>many of these specifically mention law enforcement’s role in maintaining governmental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37375"/>
            <a:ext cx="4495800" cy="25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4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Constitutions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Guide each state’s governmental structure and processes</a:t>
            </a:r>
          </a:p>
          <a:p>
            <a:pPr lvl="1"/>
            <a:r>
              <a:rPr lang="en-US" smtClean="0"/>
              <a:t>every state has its own constitution which details how it handles the powers it is granted by the 10th Amendment</a:t>
            </a:r>
          </a:p>
          <a:p>
            <a:pPr lvl="2"/>
            <a:r>
              <a:rPr lang="en-US" smtClean="0"/>
              <a:t>says all powers not expressly granted to the federal government in the U.S. Constitution are reserved to the states or the people</a:t>
            </a:r>
          </a:p>
          <a:p>
            <a:r>
              <a:rPr lang="en-US" smtClean="0"/>
              <a:t>May also include additional civil rights not mentioned in the U.S. Constitution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4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Constitutions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typically longer than the U.S. Constitution</a:t>
            </a:r>
          </a:p>
          <a:p>
            <a:pPr lvl="1"/>
            <a:r>
              <a:rPr lang="en-US" dirty="0" smtClean="0"/>
              <a:t>average 26,000 words</a:t>
            </a:r>
          </a:p>
          <a:p>
            <a:pPr lvl="2"/>
            <a:r>
              <a:rPr lang="en-US" dirty="0" smtClean="0"/>
              <a:t>compared to less than 9,000 words in the U.S. Constitution</a:t>
            </a:r>
          </a:p>
          <a:p>
            <a:pPr lvl="1"/>
            <a:r>
              <a:rPr lang="en-US" dirty="0" smtClean="0"/>
              <a:t>average of 115 Amendments</a:t>
            </a:r>
          </a:p>
          <a:p>
            <a:pPr lvl="2"/>
            <a:r>
              <a:rPr lang="en-US" dirty="0" smtClean="0"/>
              <a:t>compared to the 27 Amendments in the U.S. Constitution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7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Constitutions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 in some cities, counties, etc. </a:t>
            </a:r>
          </a:p>
          <a:p>
            <a:pPr lvl="1"/>
            <a:r>
              <a:rPr lang="en-US" dirty="0" smtClean="0"/>
              <a:t>depending on how the state constitution grants powers to localities</a:t>
            </a:r>
          </a:p>
          <a:p>
            <a:r>
              <a:rPr lang="en-US" dirty="0" smtClean="0"/>
              <a:t>May not always be formally called constitutions</a:t>
            </a:r>
          </a:p>
          <a:p>
            <a:pPr lvl="1"/>
            <a:r>
              <a:rPr lang="en-US" dirty="0" smtClean="0"/>
              <a:t>often they are called charters or codes or they may be simply referred to as legislation, laws, statues or ordinances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48200"/>
            <a:ext cx="3048000" cy="21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9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Constitutional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established to provide governmental officials rules and guidelines for appropriate and effective functioning</a:t>
            </a:r>
          </a:p>
          <a:p>
            <a:pPr lvl="1"/>
            <a:r>
              <a:rPr lang="en-US" smtClean="0"/>
              <a:t>including law enforcement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81400"/>
            <a:ext cx="4572000" cy="30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51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Constitutional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established to protect citizens and residents from over-reaching governments and undesirable people and practices</a:t>
            </a:r>
          </a:p>
          <a:p>
            <a:pPr lvl="1"/>
            <a:r>
              <a:rPr lang="en-US" smtClean="0"/>
              <a:t>the Bill of Rights and states’ Bills of Rights prohibit authority (including law enforcement) from abusing power to limit freedoms</a:t>
            </a:r>
          </a:p>
          <a:p>
            <a:pPr lvl="2"/>
            <a:r>
              <a:rPr lang="en-US" smtClean="0"/>
              <a:t>officers cannot search a suspect’s property without a warrant or probable cause</a:t>
            </a:r>
          </a:p>
          <a:p>
            <a:pPr lvl="2"/>
            <a:r>
              <a:rPr lang="en-US" smtClean="0"/>
              <a:t>officers must inform detained suspects of their 5th and 6th Amendment rights 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4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Plays a significant role in protecting a democratic society</a:t>
            </a:r>
          </a:p>
          <a:p>
            <a:pPr lvl="1"/>
            <a:r>
              <a:rPr lang="en-US" smtClean="0"/>
              <a:t>motivates individuals to behave in a civil, ethical and responsible manner</a:t>
            </a:r>
          </a:p>
          <a:p>
            <a:pPr lvl="1"/>
            <a:r>
              <a:rPr lang="en-US" smtClean="0"/>
              <a:t>holds offensive and oppressive individuals accountable for wrongdoing</a:t>
            </a:r>
          </a:p>
          <a:p>
            <a:pPr lvl="1"/>
            <a:r>
              <a:rPr lang="en-US" smtClean="0"/>
              <a:t>contributes to legal processes and institutions which uphold democracy’s core values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200" y="5486400"/>
            <a:ext cx="8737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Democratic Society </a:t>
            </a:r>
            <a:r>
              <a:rPr lang="en-US" sz="2000" dirty="0" smtClean="0"/>
              <a:t>– society in which all members have meaningful rights and opportunities to express opinions and participate in decision-making processes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699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explain the role of the U.S. Constitution in the development and implementation of law enforcement.</a:t>
            </a:r>
          </a:p>
          <a:p>
            <a:r>
              <a:rPr lang="en-US" smtClean="0"/>
              <a:t>To discuss the mission of law enforcement in protecting a democratic society.</a:t>
            </a:r>
          </a:p>
          <a:p>
            <a:r>
              <a:rPr lang="en-US" smtClean="0"/>
              <a:t>To analyze how citizens’ constitutional rights are protected by laws and behavior standards relating to law enforcement.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1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developed to ensure the following:</a:t>
            </a:r>
          </a:p>
          <a:p>
            <a:pPr lvl="1"/>
            <a:r>
              <a:rPr lang="en-US" dirty="0" smtClean="0"/>
              <a:t>individuals abide by the U.S. Constitution, state and local constitutions, and other laws</a:t>
            </a:r>
          </a:p>
          <a:p>
            <a:pPr lvl="2"/>
            <a:r>
              <a:rPr lang="en-US" dirty="0" smtClean="0"/>
              <a:t>by detecting and deterring criminal activity</a:t>
            </a:r>
          </a:p>
          <a:p>
            <a:pPr lvl="2"/>
            <a:r>
              <a:rPr lang="en-US" dirty="0" smtClean="0"/>
              <a:t>by maintaining peace, order and the public’s safety</a:t>
            </a:r>
          </a:p>
          <a:p>
            <a:pPr lvl="1"/>
            <a:r>
              <a:rPr lang="en-US" dirty="0" smtClean="0"/>
              <a:t>those who do not comply with constitutions and laws are held                                             accountable</a:t>
            </a:r>
          </a:p>
          <a:p>
            <a:pPr lvl="2"/>
            <a:r>
              <a:rPr lang="en-US" dirty="0" smtClean="0"/>
              <a:t>by ticketing, arresting                                      and/or detaining                                                      suspects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65175"/>
            <a:ext cx="30480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45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Has many responsibilities which contribute to democratic society</a:t>
            </a:r>
          </a:p>
          <a:p>
            <a:pPr lvl="1"/>
            <a:r>
              <a:rPr lang="en-US" smtClean="0"/>
              <a:t>providing security for public officials</a:t>
            </a:r>
          </a:p>
          <a:p>
            <a:pPr lvl="1"/>
            <a:r>
              <a:rPr lang="en-US" smtClean="0"/>
              <a:t>maintaining safety and order at public events, including political rallies and protests</a:t>
            </a:r>
          </a:p>
          <a:p>
            <a:pPr lvl="1"/>
            <a:r>
              <a:rPr lang="en-US" smtClean="0"/>
              <a:t>ensuring laws voted in by the majority are followed by all </a:t>
            </a:r>
          </a:p>
          <a:p>
            <a:pPr lvl="1"/>
            <a:r>
              <a:rPr lang="en-US" smtClean="0"/>
              <a:t>preventing individuals from threatening others’ freedoms and protecting individuals whose freedoms are threatened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8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implemented to protect health and safety while honoring constitutional rights</a:t>
            </a:r>
          </a:p>
          <a:p>
            <a:pPr lvl="1"/>
            <a:r>
              <a:rPr lang="en-US" smtClean="0"/>
              <a:t>to maintain a functioning society, people must be willing to sacrifice some freedoms</a:t>
            </a:r>
          </a:p>
          <a:p>
            <a:pPr lvl="2"/>
            <a:r>
              <a:rPr lang="en-US" smtClean="0"/>
              <a:t>for example, people cannot be free to murder because it infringes on the freedom of victims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56600"/>
            <a:ext cx="3657600" cy="24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responsible for maintaining the balance between freedom and safety</a:t>
            </a:r>
          </a:p>
          <a:p>
            <a:pPr lvl="1"/>
            <a:r>
              <a:rPr lang="en-US" smtClean="0"/>
              <a:t>for example, the 4th Amendment protects against unreasonable search and seizure, but when a police officer detains a suspect, the suspect may be searched to protect the safety of the officer</a:t>
            </a:r>
          </a:p>
          <a:p>
            <a:pPr lvl="2"/>
            <a:r>
              <a:rPr lang="en-US" smtClean="0"/>
              <a:t>as decided in the Supreme Court case, Terry v. Ohio (1968)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66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given significant power and authority to accomplish this balance</a:t>
            </a:r>
          </a:p>
          <a:p>
            <a:pPr lvl="1"/>
            <a:r>
              <a:rPr lang="en-US" smtClean="0"/>
              <a:t>due to the power they are granted, it is important for officers to receive proper training to develop appropriate knowledge and skills</a:t>
            </a:r>
          </a:p>
          <a:p>
            <a:pPr lvl="2"/>
            <a:r>
              <a:rPr lang="en-US" smtClean="0"/>
              <a:t>programs vary, but generally cover basic legal concepts and police procedures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964" y="5791200"/>
            <a:ext cx="874683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Fun </a:t>
            </a:r>
            <a:r>
              <a:rPr lang="en-US" sz="2000" b="1" dirty="0" smtClean="0"/>
              <a:t>Fact: </a:t>
            </a:r>
            <a:r>
              <a:rPr lang="en-US" sz="2000" dirty="0" smtClean="0"/>
              <a:t>Powers </a:t>
            </a:r>
            <a:r>
              <a:rPr lang="en-US" sz="2000" dirty="0"/>
              <a:t>and authority are granted to officers by the states, based on the 10th </a:t>
            </a:r>
            <a:r>
              <a:rPr lang="en-US" sz="2000" dirty="0" smtClean="0"/>
              <a:t>Amendment.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8847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Must take an oath of office as stated in Article Six of the Constitution</a:t>
            </a:r>
          </a:p>
          <a:p>
            <a:pPr lvl="1"/>
            <a:r>
              <a:rPr lang="en-US" smtClean="0"/>
              <a:t>wording varies, but generally includes a promise to:</a:t>
            </a:r>
          </a:p>
          <a:p>
            <a:pPr lvl="2"/>
            <a:r>
              <a:rPr lang="en-US" smtClean="0"/>
              <a:t>faithfully perform duties</a:t>
            </a:r>
          </a:p>
          <a:p>
            <a:pPr lvl="2"/>
            <a:r>
              <a:rPr lang="en-US" smtClean="0"/>
              <a:t>support, obey and defend the U.S. Constitution, as well as other 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0"/>
            <a:ext cx="3276600" cy="21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0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Should have knowledge of the Constitution to fully meet the expectations of their oath</a:t>
            </a:r>
          </a:p>
          <a:p>
            <a:pPr lvl="1"/>
            <a:r>
              <a:rPr lang="en-US" smtClean="0"/>
              <a:t>its history, structure and content</a:t>
            </a:r>
          </a:p>
          <a:p>
            <a:pPr lvl="2"/>
            <a:r>
              <a:rPr lang="en-US" smtClean="0"/>
              <a:t>especially constitutional rights found in the Bill of Rights and other amendments</a:t>
            </a:r>
          </a:p>
          <a:p>
            <a:r>
              <a:rPr lang="en-US" smtClean="0"/>
              <a:t>Should comply with standards to respect people’s constitutional rights</a:t>
            </a:r>
          </a:p>
          <a:p>
            <a:pPr lvl="1"/>
            <a:r>
              <a:rPr lang="en-US" smtClean="0"/>
              <a:t>regardless of the person or 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21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intended to protect citizens’ constitutional rights</a:t>
            </a:r>
          </a:p>
          <a:p>
            <a:r>
              <a:rPr lang="en-US" smtClean="0"/>
              <a:t>Include legal standards</a:t>
            </a:r>
          </a:p>
          <a:p>
            <a:pPr lvl="1"/>
            <a:r>
              <a:rPr lang="en-US" smtClean="0"/>
              <a:t>against the law to violate</a:t>
            </a:r>
          </a:p>
          <a:p>
            <a:pPr lvl="2"/>
            <a:r>
              <a:rPr lang="en-US" smtClean="0"/>
              <a:t>officers who violate could be arrested and prosecuted in court</a:t>
            </a:r>
          </a:p>
          <a:p>
            <a:r>
              <a:rPr lang="en-US" smtClean="0"/>
              <a:t>Include ethical standards</a:t>
            </a:r>
          </a:p>
          <a:p>
            <a:pPr lvl="1"/>
            <a:r>
              <a:rPr lang="en-US" smtClean="0"/>
              <a:t>generally not accepted by employers </a:t>
            </a:r>
            <a:br>
              <a:rPr lang="en-US" smtClean="0"/>
            </a:br>
            <a:r>
              <a:rPr lang="en-US" smtClean="0"/>
              <a:t>and society</a:t>
            </a:r>
          </a:p>
          <a:p>
            <a:pPr lvl="2"/>
            <a:r>
              <a:rPr lang="en-US" smtClean="0"/>
              <a:t>officers who violate could be fired, sued or shamed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8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evaluated often to verify they are appropriate and best suited to meeting the goals of law enforcement</a:t>
            </a:r>
          </a:p>
          <a:p>
            <a:pPr lvl="1"/>
            <a:r>
              <a:rPr lang="en-US" dirty="0" smtClean="0"/>
              <a:t>protect constitutional rights</a:t>
            </a:r>
          </a:p>
          <a:p>
            <a:pPr lvl="1"/>
            <a:r>
              <a:rPr lang="en-US" dirty="0" smtClean="0"/>
              <a:t>provide for safety of officers and citizens</a:t>
            </a:r>
          </a:p>
          <a:p>
            <a:pPr lvl="1"/>
            <a:r>
              <a:rPr lang="en-US" dirty="0" smtClean="0"/>
              <a:t>allow officers to effectively perform their jobs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357497"/>
            <a:ext cx="3429000" cy="24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97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Enforcement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evaluated by:</a:t>
            </a:r>
          </a:p>
          <a:p>
            <a:pPr lvl="1"/>
            <a:r>
              <a:rPr lang="en-US" smtClean="0"/>
              <a:t>law enforcement agencies</a:t>
            </a:r>
          </a:p>
          <a:p>
            <a:pPr lvl="2"/>
            <a:r>
              <a:rPr lang="en-US" smtClean="0"/>
              <a:t>through internal reviews and policy reform</a:t>
            </a:r>
          </a:p>
          <a:p>
            <a:pPr lvl="1"/>
            <a:r>
              <a:rPr lang="en-US" smtClean="0"/>
              <a:t>local, state and federal court systems</a:t>
            </a:r>
          </a:p>
          <a:p>
            <a:pPr lvl="2"/>
            <a:r>
              <a:rPr lang="en-US" smtClean="0"/>
              <a:t>through civil and criminal court cases </a:t>
            </a:r>
          </a:p>
          <a:p>
            <a:pPr lvl="1"/>
            <a:r>
              <a:rPr lang="en-US" smtClean="0"/>
              <a:t>public opinion and media </a:t>
            </a:r>
          </a:p>
          <a:p>
            <a:pPr lvl="2"/>
            <a:r>
              <a:rPr lang="en-US" smtClean="0"/>
              <a:t>through public discussion and media publications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0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2390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Law Enforcement &amp; The Constitution</a:t>
            </a:r>
          </a:p>
          <a:p>
            <a:pPr lvl="1"/>
            <a:r>
              <a:rPr lang="en-US" sz="2400" dirty="0"/>
              <a:t>Officer Insight: Role of the </a:t>
            </a:r>
            <a:r>
              <a:rPr lang="en-US" sz="2400" dirty="0" smtClean="0"/>
              <a:t>Constitution </a:t>
            </a:r>
            <a:r>
              <a:rPr lang="en-US" sz="2400" i="1" dirty="0" smtClean="0"/>
              <a:t>Video Segment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170708" y="3048000"/>
            <a:ext cx="533400" cy="457200"/>
          </a:xfrm>
          <a:prstGeom prst="roundRect">
            <a:avLst/>
          </a:prstGeom>
          <a:solidFill>
            <a:srgbClr val="B28E5D"/>
          </a:solidFill>
          <a:ln>
            <a:solidFill>
              <a:srgbClr val="F2DFCA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637144" y="3666836"/>
            <a:ext cx="533400" cy="304800"/>
          </a:xfrm>
          <a:prstGeom prst="roundRect">
            <a:avLst/>
          </a:prstGeom>
          <a:solidFill>
            <a:srgbClr val="F2DFCA"/>
          </a:solidFill>
          <a:ln>
            <a:solidFill>
              <a:srgbClr val="B28E5D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0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27053"/>
            <a:ext cx="91440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A70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Instructions</a:t>
            </a:r>
            <a:r>
              <a:rPr lang="en-US" sz="2200" dirty="0" smtClean="0">
                <a:solidFill>
                  <a:srgbClr val="A70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Show the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Officer Insight: Role of the Constitution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segment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 descr="R:\Current Productions\Buttons &amp; Logos\Main Menu 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5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http://www.utahstatetrooper.com/law-enforcement-and-the-united-states-constitution/ </a:t>
            </a:r>
          </a:p>
          <a:p>
            <a:r>
              <a:rPr lang="en-US" sz="2000" dirty="0" smtClean="0"/>
              <a:t>http://kids.laws.com/ </a:t>
            </a:r>
          </a:p>
          <a:p>
            <a:r>
              <a:rPr lang="en-US" sz="2000" dirty="0" smtClean="0"/>
              <a:t>https://www.britannica.com/topic/police-power </a:t>
            </a:r>
          </a:p>
          <a:p>
            <a:r>
              <a:rPr lang="en-US" sz="2000" dirty="0" smtClean="0"/>
              <a:t>http://www.slu.edu/colleges/law/journal/police-use-of-deadly-force-state-statues-30-years-after-garner/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78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sp>
        <p:nvSpPr>
          <p:cNvPr id="5" name="Content Placeholder 5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Brand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Amy Hogan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Graphics Editor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Melody Rowell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Video Post Production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Taren Perkins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Quality Control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Angela Dehls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24C7-4AAC-4C9D-8033-12AA29468E4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760632" y="1371600"/>
            <a:ext cx="4078568" cy="55670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114300" algn="r">
              <a:spcBef>
                <a:spcPts val="0"/>
              </a:spcBef>
              <a:buNone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>
                <a:latin typeface="+mj-lt"/>
              </a:rPr>
              <a:t>V.P. of Brand Management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latin typeface="+mj-lt"/>
              </a:rPr>
              <a:t>Clayton Franklin</a:t>
            </a: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Executive Producer</a:t>
            </a:r>
          </a:p>
          <a:p>
            <a:pPr marL="457200" indent="-114300" algn="r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Gordon W. Davis, Ph.D.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6211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© MMXVII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CEV Multimedia, Ltd.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U.S.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Embodies the fundamental principles by which the United States is governed</a:t>
            </a:r>
          </a:p>
          <a:p>
            <a:r>
              <a:rPr lang="en-US" dirty="0" smtClean="0"/>
              <a:t>Includes regulations for the operation of government functions</a:t>
            </a:r>
          </a:p>
          <a:p>
            <a:r>
              <a:rPr lang="en-US" dirty="0" smtClean="0"/>
              <a:t>Includes rights of individual citizens and residents</a:t>
            </a:r>
          </a:p>
          <a:p>
            <a:pPr lvl="1"/>
            <a:r>
              <a:rPr lang="en-US" dirty="0" smtClean="0"/>
              <a:t>often referred to as                                       civil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0676"/>
            <a:ext cx="4267200" cy="26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U.S.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Does not specifically mention law enforcement </a:t>
            </a:r>
          </a:p>
          <a:p>
            <a:pPr lvl="1"/>
            <a:r>
              <a:rPr lang="en-US" smtClean="0"/>
              <a:t>however, because it lays the foundation for creating government and order in the nation, it applies to law enforcement, whose job it is to maintain order and uphold governmental principles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265905"/>
            <a:ext cx="3886200" cy="25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1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U.S.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three distinct sections:</a:t>
            </a:r>
          </a:p>
          <a:p>
            <a:pPr lvl="1"/>
            <a:r>
              <a:rPr lang="en-US" dirty="0" smtClean="0"/>
              <a:t>the Preamble</a:t>
            </a:r>
          </a:p>
          <a:p>
            <a:pPr lvl="2"/>
            <a:r>
              <a:rPr lang="en-US" dirty="0" smtClean="0"/>
              <a:t>discusses the purpose of the document</a:t>
            </a:r>
          </a:p>
          <a:p>
            <a:pPr lvl="1"/>
            <a:r>
              <a:rPr lang="en-US" dirty="0" smtClean="0"/>
              <a:t>the Articles</a:t>
            </a:r>
          </a:p>
          <a:p>
            <a:pPr lvl="2"/>
            <a:r>
              <a:rPr lang="en-US" dirty="0" smtClean="0"/>
              <a:t>discusses structure and operation of the government</a:t>
            </a:r>
          </a:p>
          <a:p>
            <a:pPr lvl="1"/>
            <a:r>
              <a:rPr lang="en-US" dirty="0" smtClean="0"/>
              <a:t>the Amendments</a:t>
            </a:r>
          </a:p>
          <a:p>
            <a:pPr lvl="2"/>
            <a:r>
              <a:rPr lang="en-US" dirty="0" smtClean="0"/>
              <a:t>additions to revise,                                                    clarify or supplement                                             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363537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an introductory explanation of the document, stating its purpose</a:t>
            </a:r>
          </a:p>
          <a:p>
            <a:pPr lvl="1"/>
            <a:r>
              <a:rPr lang="en-US" smtClean="0"/>
              <a:t>“to form a more perfect Union, establish Justice, insure domestic Tranquility, provide for the common defence [sic.], promote the general Welfare, and secure the Blessings of Liberty to ourselves and our Posterity”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8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Relates to law enforcement because it states two of the reasons for writing the Constitution were to establish justice and insure domestic tranquility</a:t>
            </a:r>
          </a:p>
          <a:p>
            <a:pPr lvl="1"/>
            <a:r>
              <a:rPr lang="en-US" smtClean="0"/>
              <a:t>meaning it was intended to enact laws which protect citizens, fairly prosecute offenders and prevent conflict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19600"/>
            <a:ext cx="3429000" cy="22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1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the foundation of the Constitution</a:t>
            </a:r>
          </a:p>
          <a:p>
            <a:r>
              <a:rPr lang="en-US" smtClean="0"/>
              <a:t>Provide instructions for the structure and operation of the federal government</a:t>
            </a:r>
          </a:p>
          <a:p>
            <a:r>
              <a:rPr lang="en-US" smtClean="0"/>
              <a:t>Consist of seven articles which each serve to describe the rules regarding a specific aspect or concern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32AE-1179-4F20-89A8-E22A823E7E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74227"/>
            <a:ext cx="3886200" cy="25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1389</Words>
  <Application>Microsoft Office PowerPoint</Application>
  <PresentationFormat>On-screen Show (4:3)</PresentationFormat>
  <Paragraphs>217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Objectives</vt:lpstr>
      <vt:lpstr>Main Menu</vt:lpstr>
      <vt:lpstr>The U.S. Constitution</vt:lpstr>
      <vt:lpstr>The U.S. Constitution</vt:lpstr>
      <vt:lpstr>The U.S. Constitution</vt:lpstr>
      <vt:lpstr>The Preamble</vt:lpstr>
      <vt:lpstr>The Preamble</vt:lpstr>
      <vt:lpstr>The Articles</vt:lpstr>
      <vt:lpstr>The Articles</vt:lpstr>
      <vt:lpstr>The Amendments</vt:lpstr>
      <vt:lpstr>Amendments</vt:lpstr>
      <vt:lpstr>Law Enforcement</vt:lpstr>
      <vt:lpstr>State Constitutions</vt:lpstr>
      <vt:lpstr>State Constitutions</vt:lpstr>
      <vt:lpstr>Local Constitutions</vt:lpstr>
      <vt:lpstr>All Constitutional Laws</vt:lpstr>
      <vt:lpstr>All Constitutional Laws</vt:lpstr>
      <vt:lpstr>Law Enforcement</vt:lpstr>
      <vt:lpstr>Law Enforcement</vt:lpstr>
      <vt:lpstr>Law Enforcement</vt:lpstr>
      <vt:lpstr>Law</vt:lpstr>
      <vt:lpstr>Law Enforcement</vt:lpstr>
      <vt:lpstr>Law Enforcement Officers</vt:lpstr>
      <vt:lpstr>Law Enforcement Officers</vt:lpstr>
      <vt:lpstr>Law Enforcement Officers</vt:lpstr>
      <vt:lpstr>Law Enforcement Standards</vt:lpstr>
      <vt:lpstr>Law Enforcement Standards</vt:lpstr>
      <vt:lpstr>Law Enforcement Standards</vt:lpstr>
      <vt:lpstr>PowerPoint Presentation</vt:lpstr>
      <vt:lpstr>Resources</vt:lpstr>
      <vt:lpstr>Acknowledgements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Enforcement &amp;  The Constitution</dc:title>
  <dc:creator>Amy Hogan</dc:creator>
  <cp:lastModifiedBy>Angela Dehls</cp:lastModifiedBy>
  <cp:revision>109</cp:revision>
  <cp:lastPrinted>2016-08-30T14:54:47Z</cp:lastPrinted>
  <dcterms:created xsi:type="dcterms:W3CDTF">2016-08-29T13:56:17Z</dcterms:created>
  <dcterms:modified xsi:type="dcterms:W3CDTF">2017-06-25T18:07:19Z</dcterms:modified>
</cp:coreProperties>
</file>